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Marcellus"/>
      <p:regular r:id="rId64"/>
    </p:embeddedFont>
    <p:embeddedFont>
      <p:font typeface="Anaheim"/>
      <p:regular r:id="rId65"/>
    </p:embeddedFont>
    <p:embeddedFont>
      <p:font typeface="Source Sans 3 Medium"/>
      <p:regular r:id="rId66"/>
      <p:bold r:id="rId67"/>
      <p:italic r:id="rId68"/>
      <p:boldItalic r:id="rId69"/>
    </p:embeddedFont>
    <p:embeddedFont>
      <p:font typeface="Source Sans 3"/>
      <p:regular r:id="rId70"/>
      <p:bold r:id="rId71"/>
      <p:italic r:id="rId72"/>
      <p:boldItalic r:id="rId73"/>
    </p:embeddedFont>
    <p:embeddedFont>
      <p:font typeface="Roboto Mono"/>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03">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2F2738C-1372-4557-9D46-9083F3DE5DFE}">
  <a:tblStyle styleId="{92F2738C-1372-4557-9D46-9083F3DE5DF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8BBE580-28C8-4BD7-B2EB-415A0D3BF3FF}"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0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ourceSans3-boldItalic.fntdata"/><Relationship Id="rId72" Type="http://schemas.openxmlformats.org/officeDocument/2006/relationships/font" Target="fonts/SourceSans3-italic.fntdata"/><Relationship Id="rId31" Type="http://schemas.openxmlformats.org/officeDocument/2006/relationships/slide" Target="slides/slide25.xml"/><Relationship Id="rId75" Type="http://schemas.openxmlformats.org/officeDocument/2006/relationships/font" Target="fonts/RobotoMono-bold.fntdata"/><Relationship Id="rId30" Type="http://schemas.openxmlformats.org/officeDocument/2006/relationships/slide" Target="slides/slide24.xml"/><Relationship Id="rId74" Type="http://schemas.openxmlformats.org/officeDocument/2006/relationships/font" Target="fonts/RobotoMono-regular.fntdata"/><Relationship Id="rId33" Type="http://schemas.openxmlformats.org/officeDocument/2006/relationships/slide" Target="slides/slide27.xml"/><Relationship Id="rId77" Type="http://schemas.openxmlformats.org/officeDocument/2006/relationships/font" Target="fonts/RobotoMono-boldItalic.fntdata"/><Relationship Id="rId32" Type="http://schemas.openxmlformats.org/officeDocument/2006/relationships/slide" Target="slides/slide26.xml"/><Relationship Id="rId76" Type="http://schemas.openxmlformats.org/officeDocument/2006/relationships/font" Target="fonts/RobotoMono-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SourceSans3-bold.fntdata"/><Relationship Id="rId70" Type="http://schemas.openxmlformats.org/officeDocument/2006/relationships/font" Target="fonts/SourceSans3-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Marcellus-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SourceSans3Medium-regular.fntdata"/><Relationship Id="rId21" Type="http://schemas.openxmlformats.org/officeDocument/2006/relationships/slide" Target="slides/slide15.xml"/><Relationship Id="rId65" Type="http://schemas.openxmlformats.org/officeDocument/2006/relationships/font" Target="fonts/Anaheim-regular.fntdata"/><Relationship Id="rId24" Type="http://schemas.openxmlformats.org/officeDocument/2006/relationships/slide" Target="slides/slide18.xml"/><Relationship Id="rId68" Type="http://schemas.openxmlformats.org/officeDocument/2006/relationships/font" Target="fonts/SourceSans3Medium-italic.fntdata"/><Relationship Id="rId23" Type="http://schemas.openxmlformats.org/officeDocument/2006/relationships/slide" Target="slides/slide17.xml"/><Relationship Id="rId67" Type="http://schemas.openxmlformats.org/officeDocument/2006/relationships/font" Target="fonts/SourceSans3Medium-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SourceSans3Medium-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9491b74cd3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9491b74cd3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9491b74cd3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9491b74cd3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9491b74cd3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9491b74cd3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9491b74cd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9491b74cd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9491b74cd3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9491b74cd3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9491b74cd3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9491b74cd3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9491b74cd3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9491b74cd3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9491b74cd3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9491b74cd3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9491b74cd3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9491b74cd3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9491b74cd3_2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9491b74cd3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7d37407143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7d37407143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9491b74cd3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9491b74cd3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9491b74cd3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9491b74cd3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9491b74cd3_2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9491b74cd3_2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9491b74cd3_2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9491b74cd3_2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9491b74cd3_2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9491b74cd3_2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9491b74cd3_2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9491b74cd3_2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491b74cd3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9491b74cd3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9491b74cd3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9491b74cd3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9491b74cd3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9491b74cd3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9491b74cd3_2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9491b74cd3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9491b74cd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9491b74cd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9491b74cd3_2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9491b74cd3_2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9491b74cd3_2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9491b74cd3_2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9491b74cd3_2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9491b74cd3_2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9491b74cd3_2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9491b74cd3_2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9491b74cd3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9491b74cd3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9491b74cd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9491b74cd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9491b74cd3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9491b74cd3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9491b74cd3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9491b74cd3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9491b74cd3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9491b74cd3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9491b74cd3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9491b74cd3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9491b74cd3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9491b74cd3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9491b74cd3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9491b74cd3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9491b74cd3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9491b74cd3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9491b74cd3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9491b74cd3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9491b74cd3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9491b74cd3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9491b74cd3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9491b74cd3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9491b74cd3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9491b74cd3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9491b74cd3_5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9491b74cd3_5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9491b74cd3_5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9491b74cd3_5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9491b74cd3_5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9491b74cd3_5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9491b74cd3_5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9491b74cd3_5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9491b74cd3_2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9491b74cd3_2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9491b74cd3_5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9491b74cd3_5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9491b74cd3_5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9491b74cd3_5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9491b74cd3_5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9491b74cd3_5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9491b74cd3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9491b74cd3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94910fd60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94910fd60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9491b74cd3_1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9491b74cd3_1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9491b74cd3_1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9491b74cd3_1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7d0c6d7e0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7d0c6d7e0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9491b74cd3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9491b74cd3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9491b74cd3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9491b74cd3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9491b74cd3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9491b74cd3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9491b74cd3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9491b74cd3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p:nvPr/>
        </p:nvSpPr>
        <p:spPr>
          <a:xfrm>
            <a:off x="0" y="3001800"/>
            <a:ext cx="9144000" cy="3367500"/>
          </a:xfrm>
          <a:prstGeom prst="rect">
            <a:avLst/>
          </a:pr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0" y="-152400"/>
            <a:ext cx="9144000" cy="3154200"/>
          </a:xfrm>
          <a:prstGeom prst="rect">
            <a:avLst/>
          </a:prstGeom>
          <a:solidFill>
            <a:srgbClr val="28BA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5200"/>
              <a:buNone/>
              <a:defRPr sz="52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5" name="Google Shape;15;p2"/>
          <p:cNvSpPr txBox="1"/>
          <p:nvPr>
            <p:ph idx="1" type="subTitle"/>
          </p:nvPr>
        </p:nvSpPr>
        <p:spPr>
          <a:xfrm>
            <a:off x="311700" y="33675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2800"/>
              <a:buNone/>
              <a:defRPr sz="28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16" name="Google Shape;16;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p:nvPr/>
        </p:nvSpPr>
        <p:spPr>
          <a:xfrm>
            <a:off x="0" y="0"/>
            <a:ext cx="9144000" cy="5143500"/>
          </a:xfrm>
          <a:prstGeom prst="rect">
            <a:avLst/>
          </a:prstGeom>
          <a:solidFill>
            <a:srgbClr val="28BA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5200"/>
              <a:buFont typeface="Source Sans 3"/>
              <a:buNone/>
              <a:defRPr b="1" sz="5200">
                <a:solidFill>
                  <a:schemeClr val="lt1"/>
                </a:solidFill>
                <a:latin typeface="Source Sans 3"/>
                <a:ea typeface="Source Sans 3"/>
                <a:cs typeface="Source Sans 3"/>
                <a:sym typeface="Source Sans 3"/>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sz="3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23" name="Google Shape;23;p4"/>
          <p:cNvSpPr txBox="1"/>
          <p:nvPr>
            <p:ph idx="1" type="body"/>
          </p:nvPr>
        </p:nvSpPr>
        <p:spPr>
          <a:xfrm>
            <a:off x="311700" y="12286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27" name="Google Shape;27;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46542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 name="Google Shape;35;p7"/>
          <p:cNvSpPr txBox="1"/>
          <p:nvPr>
            <p:ph idx="1" type="body"/>
          </p:nvPr>
        </p:nvSpPr>
        <p:spPr>
          <a:xfrm>
            <a:off x="311700" y="1389600"/>
            <a:ext cx="44367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490250" y="450150"/>
            <a:ext cx="8077800" cy="4090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125"/>
            <a:ext cx="4572000" cy="4960200"/>
          </a:xfrm>
          <a:prstGeom prst="rect">
            <a:avLst/>
          </a:prstGeom>
          <a:solidFill>
            <a:srgbClr val="28BA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 name="Google Shape;43;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Source Sans 3 Medium"/>
              <a:buNone/>
              <a:defRPr sz="2800">
                <a:solidFill>
                  <a:schemeClr val="dk1"/>
                </a:solidFill>
                <a:latin typeface="Source Sans 3 Medium"/>
                <a:ea typeface="Source Sans 3 Medium"/>
                <a:cs typeface="Source Sans 3 Medium"/>
                <a:sym typeface="Source Sans 3 Medium"/>
              </a:defRPr>
            </a:lvl1pPr>
            <a:lvl2pPr lvl="1" rtl="0">
              <a:spcBef>
                <a:spcPts val="0"/>
              </a:spcBef>
              <a:spcAft>
                <a:spcPts val="0"/>
              </a:spcAft>
              <a:buClr>
                <a:schemeClr val="dk1"/>
              </a:buClr>
              <a:buSzPts val="2800"/>
              <a:buFont typeface="Source Sans 3 Medium"/>
              <a:buNone/>
              <a:defRPr sz="2800">
                <a:solidFill>
                  <a:schemeClr val="dk1"/>
                </a:solidFill>
                <a:latin typeface="Source Sans 3 Medium"/>
                <a:ea typeface="Source Sans 3 Medium"/>
                <a:cs typeface="Source Sans 3 Medium"/>
                <a:sym typeface="Source Sans 3 Medium"/>
              </a:defRPr>
            </a:lvl2pPr>
            <a:lvl3pPr lvl="2" rtl="0">
              <a:spcBef>
                <a:spcPts val="0"/>
              </a:spcBef>
              <a:spcAft>
                <a:spcPts val="0"/>
              </a:spcAft>
              <a:buClr>
                <a:schemeClr val="dk1"/>
              </a:buClr>
              <a:buSzPts val="2800"/>
              <a:buFont typeface="Source Sans 3 Medium"/>
              <a:buNone/>
              <a:defRPr sz="2800">
                <a:solidFill>
                  <a:schemeClr val="dk1"/>
                </a:solidFill>
                <a:latin typeface="Source Sans 3 Medium"/>
                <a:ea typeface="Source Sans 3 Medium"/>
                <a:cs typeface="Source Sans 3 Medium"/>
                <a:sym typeface="Source Sans 3 Medium"/>
              </a:defRPr>
            </a:lvl3pPr>
            <a:lvl4pPr lvl="3" rtl="0">
              <a:spcBef>
                <a:spcPts val="0"/>
              </a:spcBef>
              <a:spcAft>
                <a:spcPts val="0"/>
              </a:spcAft>
              <a:buClr>
                <a:schemeClr val="dk1"/>
              </a:buClr>
              <a:buSzPts val="2800"/>
              <a:buFont typeface="Source Sans 3 Medium"/>
              <a:buNone/>
              <a:defRPr sz="2800">
                <a:solidFill>
                  <a:schemeClr val="dk1"/>
                </a:solidFill>
                <a:latin typeface="Source Sans 3 Medium"/>
                <a:ea typeface="Source Sans 3 Medium"/>
                <a:cs typeface="Source Sans 3 Medium"/>
                <a:sym typeface="Source Sans 3 Medium"/>
              </a:defRPr>
            </a:lvl4pPr>
            <a:lvl5pPr lvl="4" rtl="0">
              <a:spcBef>
                <a:spcPts val="0"/>
              </a:spcBef>
              <a:spcAft>
                <a:spcPts val="0"/>
              </a:spcAft>
              <a:buClr>
                <a:schemeClr val="dk1"/>
              </a:buClr>
              <a:buSzPts val="2800"/>
              <a:buFont typeface="Source Sans 3 Medium"/>
              <a:buNone/>
              <a:defRPr sz="2800">
                <a:solidFill>
                  <a:schemeClr val="dk1"/>
                </a:solidFill>
                <a:latin typeface="Source Sans 3 Medium"/>
                <a:ea typeface="Source Sans 3 Medium"/>
                <a:cs typeface="Source Sans 3 Medium"/>
                <a:sym typeface="Source Sans 3 Medium"/>
              </a:defRPr>
            </a:lvl5pPr>
            <a:lvl6pPr lvl="5" rtl="0">
              <a:spcBef>
                <a:spcPts val="0"/>
              </a:spcBef>
              <a:spcAft>
                <a:spcPts val="0"/>
              </a:spcAft>
              <a:buClr>
                <a:schemeClr val="dk1"/>
              </a:buClr>
              <a:buSzPts val="2800"/>
              <a:buFont typeface="Source Sans 3 Medium"/>
              <a:buNone/>
              <a:defRPr sz="2800">
                <a:solidFill>
                  <a:schemeClr val="dk1"/>
                </a:solidFill>
                <a:latin typeface="Source Sans 3 Medium"/>
                <a:ea typeface="Source Sans 3 Medium"/>
                <a:cs typeface="Source Sans 3 Medium"/>
                <a:sym typeface="Source Sans 3 Medium"/>
              </a:defRPr>
            </a:lvl6pPr>
            <a:lvl7pPr lvl="6" rtl="0">
              <a:spcBef>
                <a:spcPts val="0"/>
              </a:spcBef>
              <a:spcAft>
                <a:spcPts val="0"/>
              </a:spcAft>
              <a:buClr>
                <a:schemeClr val="dk1"/>
              </a:buClr>
              <a:buSzPts val="2800"/>
              <a:buFont typeface="Source Sans 3 Medium"/>
              <a:buNone/>
              <a:defRPr sz="2800">
                <a:solidFill>
                  <a:schemeClr val="dk1"/>
                </a:solidFill>
                <a:latin typeface="Source Sans 3 Medium"/>
                <a:ea typeface="Source Sans 3 Medium"/>
                <a:cs typeface="Source Sans 3 Medium"/>
                <a:sym typeface="Source Sans 3 Medium"/>
              </a:defRPr>
            </a:lvl7pPr>
            <a:lvl8pPr lvl="7" rtl="0">
              <a:spcBef>
                <a:spcPts val="0"/>
              </a:spcBef>
              <a:spcAft>
                <a:spcPts val="0"/>
              </a:spcAft>
              <a:buClr>
                <a:schemeClr val="dk1"/>
              </a:buClr>
              <a:buSzPts val="2800"/>
              <a:buFont typeface="Source Sans 3 Medium"/>
              <a:buNone/>
              <a:defRPr sz="2800">
                <a:solidFill>
                  <a:schemeClr val="dk1"/>
                </a:solidFill>
                <a:latin typeface="Source Sans 3 Medium"/>
                <a:ea typeface="Source Sans 3 Medium"/>
                <a:cs typeface="Source Sans 3 Medium"/>
                <a:sym typeface="Source Sans 3 Medium"/>
              </a:defRPr>
            </a:lvl8pPr>
            <a:lvl9pPr lvl="8" rtl="0">
              <a:spcBef>
                <a:spcPts val="0"/>
              </a:spcBef>
              <a:spcAft>
                <a:spcPts val="0"/>
              </a:spcAft>
              <a:buClr>
                <a:schemeClr val="dk1"/>
              </a:buClr>
              <a:buSzPts val="2800"/>
              <a:buFont typeface="Source Sans 3 Medium"/>
              <a:buNone/>
              <a:defRPr sz="2800">
                <a:solidFill>
                  <a:schemeClr val="dk1"/>
                </a:solidFill>
                <a:latin typeface="Source Sans 3 Medium"/>
                <a:ea typeface="Source Sans 3 Medium"/>
                <a:cs typeface="Source Sans 3 Medium"/>
                <a:sym typeface="Source Sans 3 Medium"/>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Source Sans 3 Medium"/>
              <a:buChar char="●"/>
              <a:defRPr sz="1800">
                <a:solidFill>
                  <a:schemeClr val="dk2"/>
                </a:solidFill>
                <a:latin typeface="Source Sans 3 Medium"/>
                <a:ea typeface="Source Sans 3 Medium"/>
                <a:cs typeface="Source Sans 3 Medium"/>
                <a:sym typeface="Source Sans 3 Medium"/>
              </a:defRPr>
            </a:lvl1pPr>
            <a:lvl2pPr indent="-317500" lvl="1" marL="914400" rtl="0">
              <a:lnSpc>
                <a:spcPct val="115000"/>
              </a:lnSpc>
              <a:spcBef>
                <a:spcPts val="0"/>
              </a:spcBef>
              <a:spcAft>
                <a:spcPts val="0"/>
              </a:spcAft>
              <a:buClr>
                <a:schemeClr val="dk2"/>
              </a:buClr>
              <a:buSzPts val="1400"/>
              <a:buFont typeface="Source Sans 3 Medium"/>
              <a:buChar char="○"/>
              <a:defRPr>
                <a:solidFill>
                  <a:schemeClr val="dk2"/>
                </a:solidFill>
                <a:latin typeface="Source Sans 3 Medium"/>
                <a:ea typeface="Source Sans 3 Medium"/>
                <a:cs typeface="Source Sans 3 Medium"/>
                <a:sym typeface="Source Sans 3 Medium"/>
              </a:defRPr>
            </a:lvl2pPr>
            <a:lvl3pPr indent="-317500" lvl="2" marL="1371600" rtl="0">
              <a:lnSpc>
                <a:spcPct val="115000"/>
              </a:lnSpc>
              <a:spcBef>
                <a:spcPts val="0"/>
              </a:spcBef>
              <a:spcAft>
                <a:spcPts val="0"/>
              </a:spcAft>
              <a:buClr>
                <a:schemeClr val="dk2"/>
              </a:buClr>
              <a:buSzPts val="1400"/>
              <a:buFont typeface="Source Sans 3 Medium"/>
              <a:buChar char="■"/>
              <a:defRPr>
                <a:solidFill>
                  <a:schemeClr val="dk2"/>
                </a:solidFill>
                <a:latin typeface="Source Sans 3 Medium"/>
                <a:ea typeface="Source Sans 3 Medium"/>
                <a:cs typeface="Source Sans 3 Medium"/>
                <a:sym typeface="Source Sans 3 Medium"/>
              </a:defRPr>
            </a:lvl3pPr>
            <a:lvl4pPr indent="-317500" lvl="3" marL="1828800" rtl="0">
              <a:lnSpc>
                <a:spcPct val="115000"/>
              </a:lnSpc>
              <a:spcBef>
                <a:spcPts val="0"/>
              </a:spcBef>
              <a:spcAft>
                <a:spcPts val="0"/>
              </a:spcAft>
              <a:buClr>
                <a:schemeClr val="dk2"/>
              </a:buClr>
              <a:buSzPts val="1400"/>
              <a:buFont typeface="Source Sans 3 Medium"/>
              <a:buChar char="●"/>
              <a:defRPr>
                <a:solidFill>
                  <a:schemeClr val="dk2"/>
                </a:solidFill>
                <a:latin typeface="Source Sans 3 Medium"/>
                <a:ea typeface="Source Sans 3 Medium"/>
                <a:cs typeface="Source Sans 3 Medium"/>
                <a:sym typeface="Source Sans 3 Medium"/>
              </a:defRPr>
            </a:lvl4pPr>
            <a:lvl5pPr indent="-317500" lvl="4" marL="2286000" rtl="0">
              <a:lnSpc>
                <a:spcPct val="115000"/>
              </a:lnSpc>
              <a:spcBef>
                <a:spcPts val="0"/>
              </a:spcBef>
              <a:spcAft>
                <a:spcPts val="0"/>
              </a:spcAft>
              <a:buClr>
                <a:schemeClr val="dk2"/>
              </a:buClr>
              <a:buSzPts val="1400"/>
              <a:buFont typeface="Source Sans 3 Medium"/>
              <a:buChar char="○"/>
              <a:defRPr>
                <a:solidFill>
                  <a:schemeClr val="dk2"/>
                </a:solidFill>
                <a:latin typeface="Source Sans 3 Medium"/>
                <a:ea typeface="Source Sans 3 Medium"/>
                <a:cs typeface="Source Sans 3 Medium"/>
                <a:sym typeface="Source Sans 3 Medium"/>
              </a:defRPr>
            </a:lvl5pPr>
            <a:lvl6pPr indent="-317500" lvl="5" marL="2743200" rtl="0">
              <a:lnSpc>
                <a:spcPct val="115000"/>
              </a:lnSpc>
              <a:spcBef>
                <a:spcPts val="0"/>
              </a:spcBef>
              <a:spcAft>
                <a:spcPts val="0"/>
              </a:spcAft>
              <a:buClr>
                <a:schemeClr val="dk2"/>
              </a:buClr>
              <a:buSzPts val="1400"/>
              <a:buFont typeface="Source Sans 3 Medium"/>
              <a:buChar char="■"/>
              <a:defRPr>
                <a:solidFill>
                  <a:schemeClr val="dk2"/>
                </a:solidFill>
                <a:latin typeface="Source Sans 3 Medium"/>
                <a:ea typeface="Source Sans 3 Medium"/>
                <a:cs typeface="Source Sans 3 Medium"/>
                <a:sym typeface="Source Sans 3 Medium"/>
              </a:defRPr>
            </a:lvl6pPr>
            <a:lvl7pPr indent="-317500" lvl="6" marL="3200400" rtl="0">
              <a:lnSpc>
                <a:spcPct val="115000"/>
              </a:lnSpc>
              <a:spcBef>
                <a:spcPts val="0"/>
              </a:spcBef>
              <a:spcAft>
                <a:spcPts val="0"/>
              </a:spcAft>
              <a:buClr>
                <a:schemeClr val="dk2"/>
              </a:buClr>
              <a:buSzPts val="1400"/>
              <a:buFont typeface="Source Sans 3 Medium"/>
              <a:buChar char="●"/>
              <a:defRPr>
                <a:solidFill>
                  <a:schemeClr val="dk2"/>
                </a:solidFill>
                <a:latin typeface="Source Sans 3 Medium"/>
                <a:ea typeface="Source Sans 3 Medium"/>
                <a:cs typeface="Source Sans 3 Medium"/>
                <a:sym typeface="Source Sans 3 Medium"/>
              </a:defRPr>
            </a:lvl7pPr>
            <a:lvl8pPr indent="-317500" lvl="7" marL="3657600" rtl="0">
              <a:lnSpc>
                <a:spcPct val="115000"/>
              </a:lnSpc>
              <a:spcBef>
                <a:spcPts val="0"/>
              </a:spcBef>
              <a:spcAft>
                <a:spcPts val="0"/>
              </a:spcAft>
              <a:buClr>
                <a:schemeClr val="dk2"/>
              </a:buClr>
              <a:buSzPts val="1400"/>
              <a:buFont typeface="Source Sans 3 Medium"/>
              <a:buChar char="○"/>
              <a:defRPr>
                <a:solidFill>
                  <a:schemeClr val="dk2"/>
                </a:solidFill>
                <a:latin typeface="Source Sans 3 Medium"/>
                <a:ea typeface="Source Sans 3 Medium"/>
                <a:cs typeface="Source Sans 3 Medium"/>
                <a:sym typeface="Source Sans 3 Medium"/>
              </a:defRPr>
            </a:lvl8pPr>
            <a:lvl9pPr indent="-317500" lvl="8" marL="4114800" rtl="0">
              <a:lnSpc>
                <a:spcPct val="115000"/>
              </a:lnSpc>
              <a:spcBef>
                <a:spcPts val="0"/>
              </a:spcBef>
              <a:spcAft>
                <a:spcPts val="0"/>
              </a:spcAft>
              <a:buClr>
                <a:schemeClr val="dk2"/>
              </a:buClr>
              <a:buSzPts val="1400"/>
              <a:buFont typeface="Source Sans 3 Medium"/>
              <a:buChar char="■"/>
              <a:defRPr>
                <a:solidFill>
                  <a:schemeClr val="dk2"/>
                </a:solidFill>
                <a:latin typeface="Source Sans 3 Medium"/>
                <a:ea typeface="Source Sans 3 Medium"/>
                <a:cs typeface="Source Sans 3 Medium"/>
                <a:sym typeface="Source Sans 3 Medium"/>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
        <p:nvSpPr>
          <p:cNvPr id="9" name="Google Shape;9;p1"/>
          <p:cNvSpPr/>
          <p:nvPr/>
        </p:nvSpPr>
        <p:spPr>
          <a:xfrm>
            <a:off x="-60900" y="4960075"/>
            <a:ext cx="9265800" cy="236400"/>
          </a:xfrm>
          <a:prstGeom prst="rect">
            <a:avLst/>
          </a:pr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60900" y="-53100"/>
            <a:ext cx="9265800" cy="236400"/>
          </a:xfrm>
          <a:prstGeom prst="rect">
            <a:avLst/>
          </a:prstGeom>
          <a:solidFill>
            <a:srgbClr val="28BA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6.png"/><Relationship Id="rId7"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29.png"/><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24.png"/><Relationship Id="rId4"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p:nvPr/>
        </p:nvSpPr>
        <p:spPr>
          <a:xfrm>
            <a:off x="-214050" y="2911625"/>
            <a:ext cx="9572100" cy="2232000"/>
          </a:xfrm>
          <a:prstGeom prst="rect">
            <a:avLst/>
          </a:prstGeom>
          <a:solidFill>
            <a:srgbClr val="2828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282828"/>
              </a:highlight>
              <a:latin typeface="Source Sans 3 Medium"/>
              <a:ea typeface="Source Sans 3 Medium"/>
              <a:cs typeface="Source Sans 3 Medium"/>
              <a:sym typeface="Source Sans 3 Medium"/>
            </a:endParaRPr>
          </a:p>
        </p:txBody>
      </p:sp>
      <p:sp>
        <p:nvSpPr>
          <p:cNvPr id="60" name="Google Shape;60;p13"/>
          <p:cNvSpPr txBox="1"/>
          <p:nvPr>
            <p:ph type="ctrTitle"/>
          </p:nvPr>
        </p:nvSpPr>
        <p:spPr>
          <a:xfrm>
            <a:off x="311708" y="587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it" sz="7800">
                <a:latin typeface="Source Sans 3"/>
                <a:ea typeface="Source Sans 3"/>
                <a:cs typeface="Source Sans 3"/>
                <a:sym typeface="Source Sans 3"/>
              </a:rPr>
              <a:t>RecipeCove</a:t>
            </a:r>
            <a:endParaRPr b="1" sz="7800">
              <a:latin typeface="Source Sans 3"/>
              <a:ea typeface="Source Sans 3"/>
              <a:cs typeface="Source Sans 3"/>
              <a:sym typeface="Source Sans 3"/>
            </a:endParaRPr>
          </a:p>
        </p:txBody>
      </p:sp>
      <p:sp>
        <p:nvSpPr>
          <p:cNvPr id="61" name="Google Shape;61;p13"/>
          <p:cNvSpPr txBox="1"/>
          <p:nvPr>
            <p:ph idx="1" type="subTitle"/>
          </p:nvPr>
        </p:nvSpPr>
        <p:spPr>
          <a:xfrm>
            <a:off x="-21250" y="3119648"/>
            <a:ext cx="9186600" cy="1595400"/>
          </a:xfrm>
          <a:prstGeom prst="rect">
            <a:avLst/>
          </a:prstGeom>
        </p:spPr>
        <p:txBody>
          <a:bodyPr anchorCtr="0" anchor="t" bIns="91425" lIns="91425" spcFirstLastPara="1" rIns="91425" wrap="square" tIns="91425">
            <a:noAutofit/>
          </a:bodyPr>
          <a:lstStyle/>
          <a:p>
            <a:pPr indent="0" lvl="0" marL="0" rtl="0" algn="ctr">
              <a:spcBef>
                <a:spcPts val="1500"/>
              </a:spcBef>
              <a:spcAft>
                <a:spcPts val="0"/>
              </a:spcAft>
              <a:buNone/>
            </a:pPr>
            <a:r>
              <a:rPr lang="it" sz="2100"/>
              <a:t>Valerio Di Stefano - 1898728</a:t>
            </a:r>
            <a:endParaRPr sz="2100"/>
          </a:p>
          <a:p>
            <a:pPr indent="0" lvl="0" marL="0" rtl="0" algn="ctr">
              <a:spcBef>
                <a:spcPts val="1000"/>
              </a:spcBef>
              <a:spcAft>
                <a:spcPts val="0"/>
              </a:spcAft>
              <a:buNone/>
            </a:pPr>
            <a:r>
              <a:rPr lang="it" sz="2100"/>
              <a:t>Giuseppe Prisco - 1895709</a:t>
            </a:r>
            <a:endParaRPr sz="1600"/>
          </a:p>
          <a:p>
            <a:pPr indent="0" lvl="0" marL="0" rtl="0" algn="ctr">
              <a:spcBef>
                <a:spcPts val="2000"/>
              </a:spcBef>
              <a:spcAft>
                <a:spcPts val="0"/>
              </a:spcAft>
              <a:buNone/>
            </a:pPr>
            <a:r>
              <a:rPr lang="it" sz="1550"/>
              <a:t>“</a:t>
            </a:r>
            <a:r>
              <a:rPr b="1" lang="it" sz="1550">
                <a:latin typeface="Source Sans 3"/>
                <a:ea typeface="Source Sans 3"/>
                <a:cs typeface="Source Sans 3"/>
                <a:sym typeface="Source Sans 3"/>
              </a:rPr>
              <a:t>Engineering in Computer Science</a:t>
            </a:r>
            <a:r>
              <a:rPr lang="it" sz="1550"/>
              <a:t>” </a:t>
            </a:r>
            <a:r>
              <a:rPr lang="it" sz="1550"/>
              <a:t>Master’s Degree</a:t>
            </a:r>
            <a:endParaRPr sz="1550"/>
          </a:p>
          <a:p>
            <a:pPr indent="0" lvl="0" marL="0" rtl="0" algn="ctr">
              <a:spcBef>
                <a:spcPts val="500"/>
              </a:spcBef>
              <a:spcAft>
                <a:spcPts val="0"/>
              </a:spcAft>
              <a:buNone/>
            </a:pPr>
            <a:r>
              <a:rPr b="1" lang="it" sz="1550">
                <a:latin typeface="Source Sans 3"/>
                <a:ea typeface="Source Sans 3"/>
                <a:cs typeface="Source Sans 3"/>
                <a:sym typeface="Source Sans 3"/>
              </a:rPr>
              <a:t>Laboratory of Advanced Programming</a:t>
            </a:r>
            <a:r>
              <a:rPr lang="it" sz="1550"/>
              <a:t> (</a:t>
            </a:r>
            <a:r>
              <a:rPr lang="it" sz="1550"/>
              <a:t>2022/202</a:t>
            </a:r>
            <a:r>
              <a:rPr lang="it" sz="1550"/>
              <a:t>3)</a:t>
            </a:r>
            <a:endParaRPr sz="1550"/>
          </a:p>
          <a:p>
            <a:pPr indent="0" lvl="0" marL="0" rtl="0" algn="ctr">
              <a:spcBef>
                <a:spcPts val="1000"/>
              </a:spcBef>
              <a:spcAft>
                <a:spcPts val="0"/>
              </a:spcAft>
              <a:buNone/>
            </a:pPr>
            <a:r>
              <a:t/>
            </a:r>
            <a:endParaRPr b="1" sz="1800">
              <a:latin typeface="Source Sans 3"/>
              <a:ea typeface="Source Sans 3"/>
              <a:cs typeface="Source Sans 3"/>
              <a:sym typeface="Source Sans 3"/>
            </a:endParaRPr>
          </a:p>
        </p:txBody>
      </p:sp>
      <p:sp>
        <p:nvSpPr>
          <p:cNvPr id="62" name="Google Shape;62;p13"/>
          <p:cNvSpPr txBox="1"/>
          <p:nvPr>
            <p:ph idx="1" type="subTitle"/>
          </p:nvPr>
        </p:nvSpPr>
        <p:spPr>
          <a:xfrm>
            <a:off x="152450" y="2005619"/>
            <a:ext cx="8839200" cy="923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sz="2700"/>
              <a:t>Your place to find the best recipes!</a:t>
            </a:r>
            <a:endParaRPr sz="2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43600" y="1385575"/>
            <a:ext cx="44889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t>Nodemailer</a:t>
            </a:r>
            <a:r>
              <a:rPr lang="it"/>
              <a:t> Container</a:t>
            </a:r>
            <a:endParaRPr sz="3900"/>
          </a:p>
        </p:txBody>
      </p:sp>
      <p:sp>
        <p:nvSpPr>
          <p:cNvPr id="117" name="Google Shape;117;p22"/>
          <p:cNvSpPr txBox="1"/>
          <p:nvPr>
            <p:ph idx="1" type="subTitle"/>
          </p:nvPr>
        </p:nvSpPr>
        <p:spPr>
          <a:xfrm>
            <a:off x="265500" y="3048318"/>
            <a:ext cx="4045200" cy="12351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lang="it" sz="1800">
                <a:latin typeface="Arial"/>
                <a:ea typeface="Arial"/>
                <a:cs typeface="Arial"/>
                <a:sym typeface="Arial"/>
              </a:rPr>
              <a:t>T</a:t>
            </a:r>
            <a:r>
              <a:rPr lang="it" sz="1800">
                <a:latin typeface="Arial"/>
                <a:ea typeface="Arial"/>
                <a:cs typeface="Arial"/>
                <a:sym typeface="Arial"/>
              </a:rPr>
              <a:t>his container is devoted to providing a mailing service</a:t>
            </a:r>
            <a:endParaRPr sz="1800">
              <a:latin typeface="Arial"/>
              <a:ea typeface="Arial"/>
              <a:cs typeface="Arial"/>
              <a:sym typeface="Arial"/>
            </a:endParaRPr>
          </a:p>
          <a:p>
            <a:pPr indent="0" lvl="0" marL="0" rtl="0" algn="ctr">
              <a:lnSpc>
                <a:spcPct val="115000"/>
              </a:lnSpc>
              <a:spcBef>
                <a:spcPts val="0"/>
              </a:spcBef>
              <a:spcAft>
                <a:spcPts val="0"/>
              </a:spcAft>
              <a:buClr>
                <a:schemeClr val="dk2"/>
              </a:buClr>
              <a:buSzPts val="1100"/>
              <a:buFont typeface="Arial"/>
              <a:buNone/>
            </a:pPr>
            <a:r>
              <a:t/>
            </a:r>
            <a:endParaRPr sz="1800">
              <a:latin typeface="Arial"/>
              <a:ea typeface="Arial"/>
              <a:cs typeface="Arial"/>
              <a:sym typeface="Arial"/>
            </a:endParaRPr>
          </a:p>
        </p:txBody>
      </p:sp>
      <p:sp>
        <p:nvSpPr>
          <p:cNvPr id="118" name="Google Shape;118;p22"/>
          <p:cNvSpPr txBox="1"/>
          <p:nvPr>
            <p:ph idx="2" type="body"/>
          </p:nvPr>
        </p:nvSpPr>
        <p:spPr>
          <a:xfrm>
            <a:off x="4709004" y="497400"/>
            <a:ext cx="4205100" cy="414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t" sz="2400">
                <a:latin typeface="Source Sans 3"/>
                <a:ea typeface="Source Sans 3"/>
                <a:cs typeface="Source Sans 3"/>
                <a:sym typeface="Source Sans 3"/>
              </a:rPr>
              <a:t>Feature</a:t>
            </a:r>
            <a:r>
              <a:rPr b="1" lang="it" sz="2400">
                <a:latin typeface="Source Sans 3"/>
                <a:ea typeface="Source Sans 3"/>
                <a:cs typeface="Source Sans 3"/>
                <a:sym typeface="Source Sans 3"/>
              </a:rPr>
              <a:t>s</a:t>
            </a:r>
            <a:endParaRPr b="1" sz="2400">
              <a:latin typeface="Source Sans 3"/>
              <a:ea typeface="Source Sans 3"/>
              <a:cs typeface="Source Sans 3"/>
              <a:sym typeface="Source Sans 3"/>
            </a:endParaRPr>
          </a:p>
          <a:p>
            <a:pPr indent="-330200" lvl="0" marL="457200" rtl="0" algn="l">
              <a:spcBef>
                <a:spcPts val="500"/>
              </a:spcBef>
              <a:spcAft>
                <a:spcPts val="0"/>
              </a:spcAft>
              <a:buSzPts val="1600"/>
              <a:buFont typeface="Arial"/>
              <a:buChar char="●"/>
            </a:pPr>
            <a:r>
              <a:rPr lang="it" sz="1600">
                <a:latin typeface="Arial"/>
                <a:ea typeface="Arial"/>
                <a:cs typeface="Arial"/>
                <a:sym typeface="Arial"/>
              </a:rPr>
              <a:t>Uses Nodemailer, a Node JS module</a:t>
            </a:r>
            <a:endParaRPr sz="1600">
              <a:latin typeface="Arial"/>
              <a:ea typeface="Arial"/>
              <a:cs typeface="Arial"/>
              <a:sym typeface="Arial"/>
            </a:endParaRPr>
          </a:p>
          <a:p>
            <a:pPr indent="-330200" lvl="0" marL="457200" rtl="0" algn="l">
              <a:spcBef>
                <a:spcPts val="500"/>
              </a:spcBef>
              <a:spcAft>
                <a:spcPts val="0"/>
              </a:spcAft>
              <a:buSzPts val="1600"/>
              <a:buFont typeface="Arial"/>
              <a:buChar char="●"/>
            </a:pPr>
            <a:r>
              <a:rPr lang="it" sz="1600">
                <a:latin typeface="Arial"/>
                <a:ea typeface="Arial"/>
                <a:cs typeface="Arial"/>
                <a:sym typeface="Arial"/>
              </a:rPr>
              <a:t>Sends emails to the gmail account of the registered users</a:t>
            </a:r>
            <a:endParaRPr sz="1600">
              <a:latin typeface="Arial"/>
              <a:ea typeface="Arial"/>
              <a:cs typeface="Arial"/>
              <a:sym typeface="Arial"/>
            </a:endParaRPr>
          </a:p>
          <a:p>
            <a:pPr indent="-330200" lvl="0" marL="457200" rtl="0" algn="l">
              <a:spcBef>
                <a:spcPts val="500"/>
              </a:spcBef>
              <a:spcAft>
                <a:spcPts val="0"/>
              </a:spcAft>
              <a:buSzPts val="1600"/>
              <a:buFont typeface="Arial"/>
              <a:buChar char="●"/>
            </a:pPr>
            <a:r>
              <a:rPr lang="it" sz="1600">
                <a:latin typeface="Arial"/>
                <a:ea typeface="Arial"/>
                <a:cs typeface="Arial"/>
                <a:sym typeface="Arial"/>
              </a:rPr>
              <a:t>Communicates with the Webapp container through the RabbitMQ container</a:t>
            </a:r>
            <a:endParaRPr sz="16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43600" y="1385575"/>
            <a:ext cx="44889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t>RabbitMQ</a:t>
            </a:r>
            <a:r>
              <a:rPr lang="it"/>
              <a:t> Container</a:t>
            </a:r>
            <a:endParaRPr sz="3900"/>
          </a:p>
        </p:txBody>
      </p:sp>
      <p:sp>
        <p:nvSpPr>
          <p:cNvPr id="124" name="Google Shape;124;p23"/>
          <p:cNvSpPr txBox="1"/>
          <p:nvPr>
            <p:ph idx="1" type="subTitle"/>
          </p:nvPr>
        </p:nvSpPr>
        <p:spPr>
          <a:xfrm>
            <a:off x="265500" y="3048318"/>
            <a:ext cx="4045200" cy="12351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0"/>
              </a:spcBef>
              <a:spcAft>
                <a:spcPts val="0"/>
              </a:spcAft>
              <a:buClr>
                <a:schemeClr val="dk1"/>
              </a:buClr>
              <a:buSzPts val="1100"/>
              <a:buFont typeface="Arial"/>
              <a:buNone/>
            </a:pPr>
            <a:r>
              <a:rPr lang="it" sz="1800">
                <a:latin typeface="Arial"/>
                <a:ea typeface="Arial"/>
                <a:cs typeface="Arial"/>
                <a:sym typeface="Arial"/>
              </a:rPr>
              <a:t>This container manages messages exchanged </a:t>
            </a:r>
            <a:r>
              <a:rPr lang="it" sz="1800">
                <a:latin typeface="Arial"/>
                <a:ea typeface="Arial"/>
                <a:cs typeface="Arial"/>
                <a:sym typeface="Arial"/>
              </a:rPr>
              <a:t>between</a:t>
            </a:r>
            <a:r>
              <a:rPr lang="it" sz="1800">
                <a:latin typeface="Arial"/>
                <a:ea typeface="Arial"/>
                <a:cs typeface="Arial"/>
                <a:sym typeface="Arial"/>
              </a:rPr>
              <a:t> the Webapp and Nodemailer containers</a:t>
            </a:r>
            <a:endParaRPr sz="1800">
              <a:latin typeface="Arial"/>
              <a:ea typeface="Arial"/>
              <a:cs typeface="Arial"/>
              <a:sym typeface="Arial"/>
            </a:endParaRPr>
          </a:p>
          <a:p>
            <a:pPr indent="0" lvl="0" marL="0" rtl="0" algn="ctr">
              <a:lnSpc>
                <a:spcPct val="115000"/>
              </a:lnSpc>
              <a:spcBef>
                <a:spcPts val="0"/>
              </a:spcBef>
              <a:spcAft>
                <a:spcPts val="0"/>
              </a:spcAft>
              <a:buClr>
                <a:schemeClr val="dk2"/>
              </a:buClr>
              <a:buSzPts val="1100"/>
              <a:buFont typeface="Arial"/>
              <a:buNone/>
            </a:pPr>
            <a:r>
              <a:t/>
            </a:r>
            <a:endParaRPr sz="1800">
              <a:latin typeface="Arial"/>
              <a:ea typeface="Arial"/>
              <a:cs typeface="Arial"/>
              <a:sym typeface="Arial"/>
            </a:endParaRPr>
          </a:p>
        </p:txBody>
      </p:sp>
      <p:sp>
        <p:nvSpPr>
          <p:cNvPr id="125" name="Google Shape;125;p23"/>
          <p:cNvSpPr txBox="1"/>
          <p:nvPr>
            <p:ph idx="2" type="body"/>
          </p:nvPr>
        </p:nvSpPr>
        <p:spPr>
          <a:xfrm>
            <a:off x="4709004" y="497400"/>
            <a:ext cx="4205100" cy="414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t" sz="2400">
                <a:latin typeface="Source Sans 3"/>
                <a:ea typeface="Source Sans 3"/>
                <a:cs typeface="Source Sans 3"/>
                <a:sym typeface="Source Sans 3"/>
              </a:rPr>
              <a:t>Feature</a:t>
            </a:r>
            <a:r>
              <a:rPr b="1" lang="it" sz="2400">
                <a:latin typeface="Source Sans 3"/>
                <a:ea typeface="Source Sans 3"/>
                <a:cs typeface="Source Sans 3"/>
                <a:sym typeface="Source Sans 3"/>
              </a:rPr>
              <a:t>s</a:t>
            </a:r>
            <a:endParaRPr b="1" sz="2400">
              <a:latin typeface="Source Sans 3"/>
              <a:ea typeface="Source Sans 3"/>
              <a:cs typeface="Source Sans 3"/>
              <a:sym typeface="Source Sans 3"/>
            </a:endParaRPr>
          </a:p>
          <a:p>
            <a:pPr indent="-330200" lvl="0" marL="457200" rtl="0" algn="l">
              <a:spcBef>
                <a:spcPts val="500"/>
              </a:spcBef>
              <a:spcAft>
                <a:spcPts val="0"/>
              </a:spcAft>
              <a:buSzPts val="1600"/>
              <a:buFont typeface="Arial"/>
              <a:buChar char="●"/>
            </a:pPr>
            <a:r>
              <a:rPr lang="it" sz="1600">
                <a:latin typeface="Arial"/>
                <a:ea typeface="Arial"/>
                <a:cs typeface="Arial"/>
                <a:sym typeface="Arial"/>
              </a:rPr>
              <a:t>Reliable Messaging Broker</a:t>
            </a:r>
            <a:endParaRPr sz="1600">
              <a:latin typeface="Arial"/>
              <a:ea typeface="Arial"/>
              <a:cs typeface="Arial"/>
              <a:sym typeface="Arial"/>
            </a:endParaRPr>
          </a:p>
          <a:p>
            <a:pPr indent="-330200" lvl="0" marL="457200" rtl="0" algn="l">
              <a:spcBef>
                <a:spcPts val="500"/>
              </a:spcBef>
              <a:spcAft>
                <a:spcPts val="0"/>
              </a:spcAft>
              <a:buSzPts val="1600"/>
              <a:buFont typeface="Arial"/>
              <a:buChar char="●"/>
            </a:pPr>
            <a:r>
              <a:rPr lang="it" sz="1600">
                <a:latin typeface="Arial"/>
                <a:ea typeface="Arial"/>
                <a:cs typeface="Arial"/>
                <a:sym typeface="Arial"/>
              </a:rPr>
              <a:t>Offers persistency, delivery of acknowledgements, publishers confirms and high availability</a:t>
            </a:r>
            <a:endParaRPr sz="1600">
              <a:latin typeface="Arial"/>
              <a:ea typeface="Arial"/>
              <a:cs typeface="Arial"/>
              <a:sym typeface="Arial"/>
            </a:endParaRPr>
          </a:p>
          <a:p>
            <a:pPr indent="-330200" lvl="0" marL="457200" rtl="0" algn="l">
              <a:spcBef>
                <a:spcPts val="500"/>
              </a:spcBef>
              <a:spcAft>
                <a:spcPts val="0"/>
              </a:spcAft>
              <a:buSzPts val="1600"/>
              <a:buFont typeface="Arial"/>
              <a:buChar char="●"/>
            </a:pPr>
            <a:r>
              <a:rPr lang="it" sz="1600">
                <a:latin typeface="Arial"/>
                <a:ea typeface="Arial"/>
                <a:cs typeface="Arial"/>
                <a:sym typeface="Arial"/>
              </a:rPr>
              <a:t>Middleware that provides multiple messaging protocols</a:t>
            </a:r>
            <a:endParaRPr sz="16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4"/>
          <p:cNvPicPr preferRelativeResize="0"/>
          <p:nvPr/>
        </p:nvPicPr>
        <p:blipFill rotWithShape="1">
          <a:blip r:embed="rId3">
            <a:alphaModFix/>
          </a:blip>
          <a:srcRect b="3297" l="0" r="0" t="2496"/>
          <a:stretch/>
        </p:blipFill>
        <p:spPr>
          <a:xfrm>
            <a:off x="2073800" y="218175"/>
            <a:ext cx="4996401" cy="4707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it"/>
              <a:t>User Stories &amp; Mockups</a:t>
            </a:r>
            <a:endParaRPr b="1">
              <a:latin typeface="Source Sans 3"/>
              <a:ea typeface="Source Sans 3"/>
              <a:cs typeface="Source Sans 3"/>
              <a:sym typeface="Source Sans 3"/>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p:nvPr/>
        </p:nvSpPr>
        <p:spPr>
          <a:xfrm>
            <a:off x="0" y="170925"/>
            <a:ext cx="4611600" cy="4786200"/>
          </a:xfrm>
          <a:prstGeom prst="rect">
            <a:avLst/>
          </a:prstGeom>
          <a:solidFill>
            <a:srgbClr val="28BA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Medium"/>
              <a:ea typeface="Source Sans 3 Medium"/>
              <a:cs typeface="Source Sans 3 Medium"/>
              <a:sym typeface="Source Sans 3 Medium"/>
            </a:endParaRPr>
          </a:p>
        </p:txBody>
      </p:sp>
      <p:sp>
        <p:nvSpPr>
          <p:cNvPr id="141" name="Google Shape;141;p26"/>
          <p:cNvSpPr/>
          <p:nvPr/>
        </p:nvSpPr>
        <p:spPr>
          <a:xfrm>
            <a:off x="4572000" y="170925"/>
            <a:ext cx="4611600" cy="478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Medium"/>
              <a:ea typeface="Source Sans 3 Medium"/>
              <a:cs typeface="Source Sans 3 Medium"/>
              <a:sym typeface="Source Sans 3 Medium"/>
            </a:endParaRPr>
          </a:p>
        </p:txBody>
      </p:sp>
      <p:sp>
        <p:nvSpPr>
          <p:cNvPr id="142" name="Google Shape;142;p26"/>
          <p:cNvSpPr txBox="1"/>
          <p:nvPr>
            <p:ph idx="2" type="body"/>
          </p:nvPr>
        </p:nvSpPr>
        <p:spPr>
          <a:xfrm>
            <a:off x="113275" y="489825"/>
            <a:ext cx="4357500" cy="4148400"/>
          </a:xfrm>
          <a:prstGeom prst="rect">
            <a:avLst/>
          </a:prstGeom>
        </p:spPr>
        <p:txBody>
          <a:bodyPr anchorCtr="0" anchor="ctr" bIns="91425" lIns="91425" spcFirstLastPara="1" rIns="91425" wrap="square" tIns="91425">
            <a:noAutofit/>
          </a:bodyPr>
          <a:lstStyle/>
          <a:p>
            <a:pPr indent="-317500" lvl="0" marL="457200" rtl="0" algn="l">
              <a:spcBef>
                <a:spcPts val="1500"/>
              </a:spcBef>
              <a:spcAft>
                <a:spcPts val="0"/>
              </a:spcAft>
              <a:buSzPts val="1400"/>
              <a:buFont typeface="Arial"/>
              <a:buChar char="●"/>
            </a:pPr>
            <a:r>
              <a:rPr lang="it" sz="1400">
                <a:latin typeface="Arial"/>
                <a:ea typeface="Arial"/>
                <a:cs typeface="Arial"/>
                <a:sym typeface="Arial"/>
              </a:rPr>
              <a:t>As a visitor, I want to be able to register in the website with an external account, so that I can use an existing Google account</a:t>
            </a:r>
            <a:endParaRPr sz="1400">
              <a:latin typeface="Arial"/>
              <a:ea typeface="Arial"/>
              <a:cs typeface="Arial"/>
              <a:sym typeface="Arial"/>
            </a:endParaRPr>
          </a:p>
          <a:p>
            <a:pPr indent="-317500" lvl="0" marL="457200" rtl="0" algn="l">
              <a:spcBef>
                <a:spcPts val="1500"/>
              </a:spcBef>
              <a:spcAft>
                <a:spcPts val="0"/>
              </a:spcAft>
              <a:buSzPts val="1400"/>
              <a:buFont typeface="Arial"/>
              <a:buChar char="●"/>
            </a:pPr>
            <a:r>
              <a:rPr lang="it" sz="1400">
                <a:latin typeface="Arial"/>
                <a:ea typeface="Arial"/>
                <a:cs typeface="Arial"/>
                <a:sym typeface="Arial"/>
              </a:rPr>
              <a:t>As a visitor, I want to be able to search a recipe by its name, so that I can search only what interests me</a:t>
            </a:r>
            <a:endParaRPr sz="1400">
              <a:latin typeface="Arial"/>
              <a:ea typeface="Arial"/>
              <a:cs typeface="Arial"/>
              <a:sym typeface="Arial"/>
            </a:endParaRPr>
          </a:p>
          <a:p>
            <a:pPr indent="-317500" lvl="0" marL="457200" rtl="0" algn="l">
              <a:spcBef>
                <a:spcPts val="1500"/>
              </a:spcBef>
              <a:spcAft>
                <a:spcPts val="0"/>
              </a:spcAft>
              <a:buSzPts val="1400"/>
              <a:buFont typeface="Arial"/>
              <a:buChar char="●"/>
            </a:pPr>
            <a:r>
              <a:rPr lang="it" sz="1400">
                <a:latin typeface="Arial"/>
                <a:ea typeface="Arial"/>
                <a:cs typeface="Arial"/>
                <a:sym typeface="Arial"/>
              </a:rPr>
              <a:t>As a visitor, I want to be able to check the suggested recipes for a specific diet, so that I can be inspired in what to prepare each day</a:t>
            </a:r>
            <a:endParaRPr sz="1400">
              <a:latin typeface="Arial"/>
              <a:ea typeface="Arial"/>
              <a:cs typeface="Arial"/>
              <a:sym typeface="Arial"/>
            </a:endParaRPr>
          </a:p>
          <a:p>
            <a:pPr indent="-317500" lvl="0" marL="457200" rtl="0" algn="l">
              <a:spcBef>
                <a:spcPts val="1500"/>
              </a:spcBef>
              <a:spcAft>
                <a:spcPts val="0"/>
              </a:spcAft>
              <a:buSzPts val="1400"/>
              <a:buFont typeface="Arial"/>
              <a:buChar char="●"/>
            </a:pPr>
            <a:r>
              <a:rPr lang="it" sz="1400">
                <a:latin typeface="Arial"/>
                <a:ea typeface="Arial"/>
                <a:cs typeface="Arial"/>
                <a:sym typeface="Arial"/>
              </a:rPr>
              <a:t>As a registered user, I want to be able to perform the login, so that I can access other system’s functionalities</a:t>
            </a:r>
            <a:endParaRPr sz="1400">
              <a:latin typeface="Arial"/>
              <a:ea typeface="Arial"/>
              <a:cs typeface="Arial"/>
              <a:sym typeface="Arial"/>
            </a:endParaRPr>
          </a:p>
          <a:p>
            <a:pPr indent="-317500" lvl="0" marL="457200" rtl="0" algn="l">
              <a:spcBef>
                <a:spcPts val="1500"/>
              </a:spcBef>
              <a:spcAft>
                <a:spcPts val="0"/>
              </a:spcAft>
              <a:buSzPts val="1400"/>
              <a:buFont typeface="Arial"/>
              <a:buChar char="●"/>
            </a:pPr>
            <a:r>
              <a:rPr lang="it" sz="1400">
                <a:latin typeface="Arial"/>
                <a:ea typeface="Arial"/>
                <a:cs typeface="Arial"/>
                <a:sym typeface="Arial"/>
              </a:rPr>
              <a:t>As a registered user, I want to be able to perform the logout, so that I can leave my information within the website</a:t>
            </a:r>
            <a:endParaRPr sz="1400">
              <a:latin typeface="Arial"/>
              <a:ea typeface="Arial"/>
              <a:cs typeface="Arial"/>
              <a:sym typeface="Arial"/>
            </a:endParaRPr>
          </a:p>
        </p:txBody>
      </p:sp>
      <p:pic>
        <p:nvPicPr>
          <p:cNvPr id="143" name="Google Shape;143;p26"/>
          <p:cNvPicPr preferRelativeResize="0"/>
          <p:nvPr/>
        </p:nvPicPr>
        <p:blipFill>
          <a:blip r:embed="rId3">
            <a:alphaModFix/>
          </a:blip>
          <a:stretch>
            <a:fillRect/>
          </a:stretch>
        </p:blipFill>
        <p:spPr>
          <a:xfrm>
            <a:off x="4795181" y="1463200"/>
            <a:ext cx="4280499" cy="22171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p:nvPr/>
        </p:nvSpPr>
        <p:spPr>
          <a:xfrm>
            <a:off x="0" y="170925"/>
            <a:ext cx="4611600" cy="478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Medium"/>
              <a:ea typeface="Source Sans 3 Medium"/>
              <a:cs typeface="Source Sans 3 Medium"/>
              <a:sym typeface="Source Sans 3 Medium"/>
            </a:endParaRPr>
          </a:p>
        </p:txBody>
      </p:sp>
      <p:sp>
        <p:nvSpPr>
          <p:cNvPr id="149" name="Google Shape;149;p27"/>
          <p:cNvSpPr/>
          <p:nvPr/>
        </p:nvSpPr>
        <p:spPr>
          <a:xfrm>
            <a:off x="4572000" y="170925"/>
            <a:ext cx="4611600" cy="4786200"/>
          </a:xfrm>
          <a:prstGeom prst="rect">
            <a:avLst/>
          </a:prstGeom>
          <a:solidFill>
            <a:srgbClr val="28BA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Medium"/>
              <a:ea typeface="Source Sans 3 Medium"/>
              <a:cs typeface="Source Sans 3 Medium"/>
              <a:sym typeface="Source Sans 3 Medium"/>
            </a:endParaRPr>
          </a:p>
        </p:txBody>
      </p:sp>
      <p:sp>
        <p:nvSpPr>
          <p:cNvPr id="150" name="Google Shape;150;p27"/>
          <p:cNvSpPr txBox="1"/>
          <p:nvPr>
            <p:ph idx="2" type="body"/>
          </p:nvPr>
        </p:nvSpPr>
        <p:spPr>
          <a:xfrm>
            <a:off x="4709004" y="497400"/>
            <a:ext cx="4205100" cy="4148400"/>
          </a:xfrm>
          <a:prstGeom prst="rect">
            <a:avLst/>
          </a:prstGeom>
        </p:spPr>
        <p:txBody>
          <a:bodyPr anchorCtr="0" anchor="ctr" bIns="91425" lIns="91425" spcFirstLastPara="1" rIns="91425" wrap="square" tIns="91425">
            <a:noAutofit/>
          </a:bodyPr>
          <a:lstStyle/>
          <a:p>
            <a:pPr indent="-330200" lvl="0" marL="457200" rtl="0" algn="l">
              <a:spcBef>
                <a:spcPts val="1500"/>
              </a:spcBef>
              <a:spcAft>
                <a:spcPts val="0"/>
              </a:spcAft>
              <a:buSzPts val="1600"/>
              <a:buFont typeface="Arial"/>
              <a:buChar char="●"/>
            </a:pPr>
            <a:r>
              <a:rPr lang="it" sz="1600">
                <a:latin typeface="Arial"/>
                <a:ea typeface="Arial"/>
                <a:cs typeface="Arial"/>
                <a:sym typeface="Arial"/>
              </a:rPr>
              <a:t>As a visitor, I want to be able to search a recipe by its name, so that I can search only what interests me</a:t>
            </a:r>
            <a:endParaRPr sz="1600">
              <a:latin typeface="Arial"/>
              <a:ea typeface="Arial"/>
              <a:cs typeface="Arial"/>
              <a:sym typeface="Arial"/>
            </a:endParaRPr>
          </a:p>
          <a:p>
            <a:pPr indent="-330200" lvl="0" marL="457200" rtl="0" algn="l">
              <a:spcBef>
                <a:spcPts val="1500"/>
              </a:spcBef>
              <a:spcAft>
                <a:spcPts val="0"/>
              </a:spcAft>
              <a:buSzPts val="1600"/>
              <a:buFont typeface="Arial"/>
              <a:buChar char="●"/>
            </a:pPr>
            <a:r>
              <a:rPr lang="it" sz="1600">
                <a:latin typeface="Arial"/>
                <a:ea typeface="Arial"/>
                <a:cs typeface="Arial"/>
                <a:sym typeface="Arial"/>
              </a:rPr>
              <a:t>As a visitor, I want to be able to see the information of a recipe, so that I can learn more about it</a:t>
            </a:r>
            <a:endParaRPr sz="1600">
              <a:latin typeface="Arial"/>
              <a:ea typeface="Arial"/>
              <a:cs typeface="Arial"/>
              <a:sym typeface="Arial"/>
            </a:endParaRPr>
          </a:p>
        </p:txBody>
      </p:sp>
      <p:pic>
        <p:nvPicPr>
          <p:cNvPr id="151" name="Google Shape;151;p27"/>
          <p:cNvPicPr preferRelativeResize="0"/>
          <p:nvPr/>
        </p:nvPicPr>
        <p:blipFill>
          <a:blip r:embed="rId3">
            <a:alphaModFix/>
          </a:blip>
          <a:stretch>
            <a:fillRect/>
          </a:stretch>
        </p:blipFill>
        <p:spPr>
          <a:xfrm>
            <a:off x="385400" y="1261950"/>
            <a:ext cx="3840799" cy="2604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p:nvPr/>
        </p:nvSpPr>
        <p:spPr>
          <a:xfrm>
            <a:off x="0" y="170925"/>
            <a:ext cx="4611600" cy="4786200"/>
          </a:xfrm>
          <a:prstGeom prst="rect">
            <a:avLst/>
          </a:prstGeom>
          <a:solidFill>
            <a:srgbClr val="28BA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Medium"/>
              <a:ea typeface="Source Sans 3 Medium"/>
              <a:cs typeface="Source Sans 3 Medium"/>
              <a:sym typeface="Source Sans 3 Medium"/>
            </a:endParaRPr>
          </a:p>
        </p:txBody>
      </p:sp>
      <p:sp>
        <p:nvSpPr>
          <p:cNvPr id="157" name="Google Shape;157;p28"/>
          <p:cNvSpPr/>
          <p:nvPr/>
        </p:nvSpPr>
        <p:spPr>
          <a:xfrm>
            <a:off x="4572000" y="170925"/>
            <a:ext cx="4611600" cy="478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Medium"/>
              <a:ea typeface="Source Sans 3 Medium"/>
              <a:cs typeface="Source Sans 3 Medium"/>
              <a:sym typeface="Source Sans 3 Medium"/>
            </a:endParaRPr>
          </a:p>
        </p:txBody>
      </p:sp>
      <p:sp>
        <p:nvSpPr>
          <p:cNvPr id="158" name="Google Shape;158;p28"/>
          <p:cNvSpPr txBox="1"/>
          <p:nvPr>
            <p:ph idx="2" type="body"/>
          </p:nvPr>
        </p:nvSpPr>
        <p:spPr>
          <a:xfrm>
            <a:off x="85425" y="489825"/>
            <a:ext cx="4385400" cy="4148400"/>
          </a:xfrm>
          <a:prstGeom prst="rect">
            <a:avLst/>
          </a:prstGeom>
        </p:spPr>
        <p:txBody>
          <a:bodyPr anchorCtr="0" anchor="ctr" bIns="91425" lIns="91425" spcFirstLastPara="1" rIns="91425" wrap="square" tIns="91425">
            <a:noAutofit/>
          </a:bodyPr>
          <a:lstStyle/>
          <a:p>
            <a:pPr indent="-317500" lvl="0" marL="457200" rtl="0" algn="l">
              <a:spcBef>
                <a:spcPts val="1500"/>
              </a:spcBef>
              <a:spcAft>
                <a:spcPts val="0"/>
              </a:spcAft>
              <a:buSzPts val="1400"/>
              <a:buFont typeface="Arial"/>
              <a:buChar char="●"/>
            </a:pPr>
            <a:r>
              <a:rPr lang="it" sz="1400">
                <a:latin typeface="Arial"/>
                <a:ea typeface="Arial"/>
                <a:cs typeface="Arial"/>
                <a:sym typeface="Arial"/>
              </a:rPr>
              <a:t>As a visitor, I want to be able to see the information of a recipe, so that I can learn more about it</a:t>
            </a:r>
            <a:endParaRPr sz="1400">
              <a:latin typeface="Arial"/>
              <a:ea typeface="Arial"/>
              <a:cs typeface="Arial"/>
              <a:sym typeface="Arial"/>
            </a:endParaRPr>
          </a:p>
          <a:p>
            <a:pPr indent="-317500" lvl="0" marL="457200" rtl="0" algn="l">
              <a:spcBef>
                <a:spcPts val="1500"/>
              </a:spcBef>
              <a:spcAft>
                <a:spcPts val="0"/>
              </a:spcAft>
              <a:buSzPts val="1400"/>
              <a:buFont typeface="Arial"/>
              <a:buChar char="●"/>
            </a:pPr>
            <a:r>
              <a:rPr lang="it" sz="1400">
                <a:latin typeface="Arial"/>
                <a:ea typeface="Arial"/>
                <a:cs typeface="Arial"/>
                <a:sym typeface="Arial"/>
              </a:rPr>
              <a:t>As a visitor, I want to be able to see the information of an ingredient, so that I can know the details of each ingredient in a recipe</a:t>
            </a:r>
            <a:endParaRPr sz="1400">
              <a:latin typeface="Arial"/>
              <a:ea typeface="Arial"/>
              <a:cs typeface="Arial"/>
              <a:sym typeface="Arial"/>
            </a:endParaRPr>
          </a:p>
          <a:p>
            <a:pPr indent="-317500" lvl="0" marL="457200" rtl="0" algn="l">
              <a:spcBef>
                <a:spcPts val="1500"/>
              </a:spcBef>
              <a:spcAft>
                <a:spcPts val="0"/>
              </a:spcAft>
              <a:buSzPts val="1400"/>
              <a:buFont typeface="Arial"/>
              <a:buChar char="●"/>
            </a:pPr>
            <a:r>
              <a:rPr lang="it" sz="1400">
                <a:latin typeface="Arial"/>
                <a:ea typeface="Arial"/>
                <a:cs typeface="Arial"/>
                <a:sym typeface="Arial"/>
              </a:rPr>
              <a:t>As a registered user, I want to be able to add an event to my Calendar, so that I can be reminded on a specific day to prepare a particular recipe</a:t>
            </a:r>
            <a:endParaRPr sz="1400">
              <a:latin typeface="Arial"/>
              <a:ea typeface="Arial"/>
              <a:cs typeface="Arial"/>
              <a:sym typeface="Arial"/>
            </a:endParaRPr>
          </a:p>
          <a:p>
            <a:pPr indent="-317500" lvl="0" marL="457200" rtl="0" algn="l">
              <a:spcBef>
                <a:spcPts val="1500"/>
              </a:spcBef>
              <a:spcAft>
                <a:spcPts val="0"/>
              </a:spcAft>
              <a:buSzPts val="1400"/>
              <a:buFont typeface="Arial"/>
              <a:buChar char="●"/>
            </a:pPr>
            <a:r>
              <a:rPr lang="it" sz="1400">
                <a:latin typeface="Arial"/>
                <a:ea typeface="Arial"/>
                <a:cs typeface="Arial"/>
                <a:sym typeface="Arial"/>
              </a:rPr>
              <a:t>As a registered user, I want to be able to add a recipe to my favorite list, so that I can keep track of all the recipes I like</a:t>
            </a:r>
            <a:endParaRPr sz="1400">
              <a:latin typeface="Arial"/>
              <a:ea typeface="Arial"/>
              <a:cs typeface="Arial"/>
              <a:sym typeface="Arial"/>
            </a:endParaRPr>
          </a:p>
        </p:txBody>
      </p:sp>
      <p:pic>
        <p:nvPicPr>
          <p:cNvPr id="159" name="Google Shape;159;p28"/>
          <p:cNvPicPr preferRelativeResize="0"/>
          <p:nvPr/>
        </p:nvPicPr>
        <p:blipFill>
          <a:blip r:embed="rId3">
            <a:alphaModFix/>
          </a:blip>
          <a:stretch>
            <a:fillRect/>
          </a:stretch>
        </p:blipFill>
        <p:spPr>
          <a:xfrm>
            <a:off x="5198925" y="392275"/>
            <a:ext cx="3357750" cy="43589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p:nvPr/>
        </p:nvSpPr>
        <p:spPr>
          <a:xfrm>
            <a:off x="0" y="170925"/>
            <a:ext cx="4611600" cy="478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Medium"/>
              <a:ea typeface="Source Sans 3 Medium"/>
              <a:cs typeface="Source Sans 3 Medium"/>
              <a:sym typeface="Source Sans 3 Medium"/>
            </a:endParaRPr>
          </a:p>
        </p:txBody>
      </p:sp>
      <p:sp>
        <p:nvSpPr>
          <p:cNvPr id="165" name="Google Shape;165;p29"/>
          <p:cNvSpPr/>
          <p:nvPr/>
        </p:nvSpPr>
        <p:spPr>
          <a:xfrm>
            <a:off x="4572000" y="170925"/>
            <a:ext cx="4611600" cy="4786200"/>
          </a:xfrm>
          <a:prstGeom prst="rect">
            <a:avLst/>
          </a:prstGeom>
          <a:solidFill>
            <a:srgbClr val="28BA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Medium"/>
              <a:ea typeface="Source Sans 3 Medium"/>
              <a:cs typeface="Source Sans 3 Medium"/>
              <a:sym typeface="Source Sans 3 Medium"/>
            </a:endParaRPr>
          </a:p>
        </p:txBody>
      </p:sp>
      <p:sp>
        <p:nvSpPr>
          <p:cNvPr id="166" name="Google Shape;166;p29"/>
          <p:cNvSpPr txBox="1"/>
          <p:nvPr>
            <p:ph idx="2" type="body"/>
          </p:nvPr>
        </p:nvSpPr>
        <p:spPr>
          <a:xfrm>
            <a:off x="4709004" y="497400"/>
            <a:ext cx="4205100" cy="4148400"/>
          </a:xfrm>
          <a:prstGeom prst="rect">
            <a:avLst/>
          </a:prstGeom>
        </p:spPr>
        <p:txBody>
          <a:bodyPr anchorCtr="0" anchor="ctr" bIns="91425" lIns="91425" spcFirstLastPara="1" rIns="91425" wrap="square" tIns="91425">
            <a:noAutofit/>
          </a:bodyPr>
          <a:lstStyle/>
          <a:p>
            <a:pPr indent="-330200" lvl="0" marL="457200" rtl="0" algn="l">
              <a:spcBef>
                <a:spcPts val="500"/>
              </a:spcBef>
              <a:spcAft>
                <a:spcPts val="0"/>
              </a:spcAft>
              <a:buSzPts val="1600"/>
              <a:buFont typeface="Arial"/>
              <a:buChar char="●"/>
            </a:pPr>
            <a:r>
              <a:rPr lang="it" sz="1600">
                <a:latin typeface="Arial"/>
                <a:ea typeface="Arial"/>
                <a:cs typeface="Arial"/>
                <a:sym typeface="Arial"/>
              </a:rPr>
              <a:t>As a visitor, I want to be able to see the information of an ingredient, so that I can know the details of each ingredient in a recipe</a:t>
            </a:r>
            <a:endParaRPr sz="1600">
              <a:latin typeface="Arial"/>
              <a:ea typeface="Arial"/>
              <a:cs typeface="Arial"/>
              <a:sym typeface="Arial"/>
            </a:endParaRPr>
          </a:p>
        </p:txBody>
      </p:sp>
      <p:pic>
        <p:nvPicPr>
          <p:cNvPr id="167" name="Google Shape;167;p29"/>
          <p:cNvPicPr preferRelativeResize="0"/>
          <p:nvPr/>
        </p:nvPicPr>
        <p:blipFill>
          <a:blip r:embed="rId3">
            <a:alphaModFix/>
          </a:blip>
          <a:stretch>
            <a:fillRect/>
          </a:stretch>
        </p:blipFill>
        <p:spPr>
          <a:xfrm>
            <a:off x="478600" y="1429175"/>
            <a:ext cx="3654399" cy="2269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p:nvPr/>
        </p:nvSpPr>
        <p:spPr>
          <a:xfrm>
            <a:off x="0" y="170925"/>
            <a:ext cx="4611600" cy="4786200"/>
          </a:xfrm>
          <a:prstGeom prst="rect">
            <a:avLst/>
          </a:prstGeom>
          <a:solidFill>
            <a:srgbClr val="28BA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Medium"/>
              <a:ea typeface="Source Sans 3 Medium"/>
              <a:cs typeface="Source Sans 3 Medium"/>
              <a:sym typeface="Source Sans 3 Medium"/>
            </a:endParaRPr>
          </a:p>
        </p:txBody>
      </p:sp>
      <p:sp>
        <p:nvSpPr>
          <p:cNvPr id="173" name="Google Shape;173;p30"/>
          <p:cNvSpPr/>
          <p:nvPr/>
        </p:nvSpPr>
        <p:spPr>
          <a:xfrm>
            <a:off x="4572000" y="170925"/>
            <a:ext cx="4611600" cy="478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Medium"/>
              <a:ea typeface="Source Sans 3 Medium"/>
              <a:cs typeface="Source Sans 3 Medium"/>
              <a:sym typeface="Source Sans 3 Medium"/>
            </a:endParaRPr>
          </a:p>
        </p:txBody>
      </p:sp>
      <p:sp>
        <p:nvSpPr>
          <p:cNvPr id="174" name="Google Shape;174;p30"/>
          <p:cNvSpPr txBox="1"/>
          <p:nvPr>
            <p:ph idx="2" type="body"/>
          </p:nvPr>
        </p:nvSpPr>
        <p:spPr>
          <a:xfrm>
            <a:off x="85425" y="272925"/>
            <a:ext cx="4385100" cy="4582200"/>
          </a:xfrm>
          <a:prstGeom prst="rect">
            <a:avLst/>
          </a:prstGeom>
        </p:spPr>
        <p:txBody>
          <a:bodyPr anchorCtr="0" anchor="ctr" bIns="91425" lIns="91425" spcFirstLastPara="1" rIns="91425" wrap="square" tIns="91425">
            <a:noAutofit/>
          </a:bodyPr>
          <a:lstStyle/>
          <a:p>
            <a:pPr indent="-317500" lvl="0" marL="457200" rtl="0" algn="l">
              <a:spcBef>
                <a:spcPts val="1500"/>
              </a:spcBef>
              <a:spcAft>
                <a:spcPts val="0"/>
              </a:spcAft>
              <a:buSzPts val="1400"/>
              <a:buFont typeface="Arial"/>
              <a:buChar char="●"/>
            </a:pPr>
            <a:r>
              <a:rPr lang="it" sz="1400">
                <a:latin typeface="Arial"/>
                <a:ea typeface="Arial"/>
                <a:cs typeface="Arial"/>
                <a:sym typeface="Arial"/>
              </a:rPr>
              <a:t>As a registered user, I want to be able to access my profile page, so that I can check my personal information</a:t>
            </a:r>
            <a:endParaRPr sz="1400">
              <a:latin typeface="Arial"/>
              <a:ea typeface="Arial"/>
              <a:cs typeface="Arial"/>
              <a:sym typeface="Arial"/>
            </a:endParaRPr>
          </a:p>
          <a:p>
            <a:pPr indent="-317500" lvl="0" marL="457200" rtl="0" algn="l">
              <a:spcBef>
                <a:spcPts val="1500"/>
              </a:spcBef>
              <a:spcAft>
                <a:spcPts val="0"/>
              </a:spcAft>
              <a:buSzPts val="1400"/>
              <a:buFont typeface="Arial"/>
              <a:buChar char="●"/>
            </a:pPr>
            <a:r>
              <a:rPr lang="it" sz="1400">
                <a:latin typeface="Arial"/>
                <a:ea typeface="Arial"/>
                <a:cs typeface="Arial"/>
                <a:sym typeface="Arial"/>
              </a:rPr>
              <a:t>As a registered user, I want to be able to create a Calendar, so that I can populate it with events relating recipes</a:t>
            </a:r>
            <a:endParaRPr sz="1400">
              <a:latin typeface="Arial"/>
              <a:ea typeface="Arial"/>
              <a:cs typeface="Arial"/>
              <a:sym typeface="Arial"/>
            </a:endParaRPr>
          </a:p>
          <a:p>
            <a:pPr indent="-317500" lvl="0" marL="457200" rtl="0" algn="l">
              <a:spcBef>
                <a:spcPts val="1500"/>
              </a:spcBef>
              <a:spcAft>
                <a:spcPts val="0"/>
              </a:spcAft>
              <a:buSzPts val="1400"/>
              <a:buFont typeface="Arial"/>
              <a:buChar char="●"/>
            </a:pPr>
            <a:r>
              <a:rPr lang="it" sz="1400">
                <a:latin typeface="Arial"/>
                <a:ea typeface="Arial"/>
                <a:cs typeface="Arial"/>
                <a:sym typeface="Arial"/>
              </a:rPr>
              <a:t>As a registered user, I want to be able to delete a Calendar, so that I can remove the data gathered within the website</a:t>
            </a:r>
            <a:endParaRPr sz="1400">
              <a:latin typeface="Arial"/>
              <a:ea typeface="Arial"/>
              <a:cs typeface="Arial"/>
              <a:sym typeface="Arial"/>
            </a:endParaRPr>
          </a:p>
          <a:p>
            <a:pPr indent="-317500" lvl="0" marL="457200" rtl="0" algn="l">
              <a:spcBef>
                <a:spcPts val="1500"/>
              </a:spcBef>
              <a:spcAft>
                <a:spcPts val="0"/>
              </a:spcAft>
              <a:buSzPts val="1400"/>
              <a:buFont typeface="Arial"/>
              <a:buChar char="●"/>
            </a:pPr>
            <a:r>
              <a:rPr lang="it" sz="1400">
                <a:latin typeface="Arial"/>
                <a:ea typeface="Arial"/>
                <a:cs typeface="Arial"/>
                <a:sym typeface="Arial"/>
              </a:rPr>
              <a:t>As a registered user, I want to be able to remove a recipe from my favorite list, so that I can stop being interested in it</a:t>
            </a:r>
            <a:endParaRPr sz="500">
              <a:latin typeface="Arial"/>
              <a:ea typeface="Arial"/>
              <a:cs typeface="Arial"/>
              <a:sym typeface="Arial"/>
            </a:endParaRPr>
          </a:p>
          <a:p>
            <a:pPr indent="-317500" lvl="0" marL="457200" rtl="0" algn="l">
              <a:spcBef>
                <a:spcPts val="1500"/>
              </a:spcBef>
              <a:spcAft>
                <a:spcPts val="0"/>
              </a:spcAft>
              <a:buSzPts val="1400"/>
              <a:buFont typeface="Arial"/>
              <a:buChar char="●"/>
            </a:pPr>
            <a:r>
              <a:rPr lang="it" sz="1400">
                <a:latin typeface="Arial"/>
                <a:ea typeface="Arial"/>
                <a:cs typeface="Arial"/>
                <a:sym typeface="Arial"/>
              </a:rPr>
              <a:t>As a registered user, I want to be able to see my favorite list, so that I can check my current interests in recipes</a:t>
            </a:r>
            <a:endParaRPr sz="1400">
              <a:latin typeface="Arial"/>
              <a:ea typeface="Arial"/>
              <a:cs typeface="Arial"/>
              <a:sym typeface="Arial"/>
            </a:endParaRPr>
          </a:p>
        </p:txBody>
      </p:sp>
      <p:pic>
        <p:nvPicPr>
          <p:cNvPr id="175" name="Google Shape;175;p30"/>
          <p:cNvPicPr preferRelativeResize="0"/>
          <p:nvPr/>
        </p:nvPicPr>
        <p:blipFill>
          <a:blip r:embed="rId3">
            <a:alphaModFix/>
          </a:blip>
          <a:stretch>
            <a:fillRect/>
          </a:stretch>
        </p:blipFill>
        <p:spPr>
          <a:xfrm>
            <a:off x="5198925" y="293075"/>
            <a:ext cx="3357750" cy="45418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p:nvPr/>
        </p:nvSpPr>
        <p:spPr>
          <a:xfrm>
            <a:off x="0" y="170925"/>
            <a:ext cx="4611600" cy="478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Medium"/>
              <a:ea typeface="Source Sans 3 Medium"/>
              <a:cs typeface="Source Sans 3 Medium"/>
              <a:sym typeface="Source Sans 3 Medium"/>
            </a:endParaRPr>
          </a:p>
        </p:txBody>
      </p:sp>
      <p:sp>
        <p:nvSpPr>
          <p:cNvPr id="181" name="Google Shape;181;p31"/>
          <p:cNvSpPr/>
          <p:nvPr/>
        </p:nvSpPr>
        <p:spPr>
          <a:xfrm>
            <a:off x="4572000" y="170925"/>
            <a:ext cx="4611600" cy="4786200"/>
          </a:xfrm>
          <a:prstGeom prst="rect">
            <a:avLst/>
          </a:prstGeom>
          <a:solidFill>
            <a:srgbClr val="28BA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Medium"/>
              <a:ea typeface="Source Sans 3 Medium"/>
              <a:cs typeface="Source Sans 3 Medium"/>
              <a:sym typeface="Source Sans 3 Medium"/>
            </a:endParaRPr>
          </a:p>
        </p:txBody>
      </p:sp>
      <p:sp>
        <p:nvSpPr>
          <p:cNvPr id="182" name="Google Shape;182;p31"/>
          <p:cNvSpPr txBox="1"/>
          <p:nvPr>
            <p:ph idx="2" type="body"/>
          </p:nvPr>
        </p:nvSpPr>
        <p:spPr>
          <a:xfrm>
            <a:off x="4709004" y="497400"/>
            <a:ext cx="4205100" cy="4148400"/>
          </a:xfrm>
          <a:prstGeom prst="rect">
            <a:avLst/>
          </a:prstGeom>
        </p:spPr>
        <p:txBody>
          <a:bodyPr anchorCtr="0" anchor="ctr" bIns="91425" lIns="91425" spcFirstLastPara="1" rIns="91425" wrap="square" tIns="91425">
            <a:noAutofit/>
          </a:bodyPr>
          <a:lstStyle/>
          <a:p>
            <a:pPr indent="-330200" lvl="0" marL="457200" rtl="0" algn="l">
              <a:spcBef>
                <a:spcPts val="500"/>
              </a:spcBef>
              <a:spcAft>
                <a:spcPts val="0"/>
              </a:spcAft>
              <a:buSzPts val="1600"/>
              <a:buFont typeface="Arial"/>
              <a:buChar char="●"/>
            </a:pPr>
            <a:r>
              <a:rPr lang="it" sz="1600">
                <a:latin typeface="Arial"/>
                <a:ea typeface="Arial"/>
                <a:cs typeface="Arial"/>
                <a:sym typeface="Arial"/>
              </a:rPr>
              <a:t>As a registered user, I want to be able to add an event to my Calendar, so that I can be reminded on a specific day to prepare a particular recipe</a:t>
            </a:r>
            <a:endParaRPr sz="1600">
              <a:latin typeface="Arial"/>
              <a:ea typeface="Arial"/>
              <a:cs typeface="Arial"/>
              <a:sym typeface="Arial"/>
            </a:endParaRPr>
          </a:p>
        </p:txBody>
      </p:sp>
      <p:pic>
        <p:nvPicPr>
          <p:cNvPr id="183" name="Google Shape;183;p31"/>
          <p:cNvPicPr preferRelativeResize="0"/>
          <p:nvPr/>
        </p:nvPicPr>
        <p:blipFill>
          <a:blip r:embed="rId3">
            <a:alphaModFix/>
          </a:blip>
          <a:stretch>
            <a:fillRect/>
          </a:stretch>
        </p:blipFill>
        <p:spPr>
          <a:xfrm>
            <a:off x="902875" y="322463"/>
            <a:ext cx="2805851" cy="4483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58121" y="25741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Index</a:t>
            </a:r>
            <a:endParaRPr/>
          </a:p>
        </p:txBody>
      </p:sp>
      <p:sp>
        <p:nvSpPr>
          <p:cNvPr id="68" name="Google Shape;68;p14"/>
          <p:cNvSpPr txBox="1"/>
          <p:nvPr>
            <p:ph idx="1" type="body"/>
          </p:nvPr>
        </p:nvSpPr>
        <p:spPr>
          <a:xfrm>
            <a:off x="311700" y="944372"/>
            <a:ext cx="4118700" cy="39759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SzPts val="1600"/>
              <a:buFont typeface="Source Sans 3"/>
              <a:buAutoNum type="arabicPeriod"/>
            </a:pPr>
            <a:r>
              <a:rPr b="1" lang="it" sz="1600">
                <a:latin typeface="Source Sans 3"/>
                <a:ea typeface="Source Sans 3"/>
                <a:cs typeface="Source Sans 3"/>
                <a:sym typeface="Source Sans 3"/>
              </a:rPr>
              <a:t>Project Idea</a:t>
            </a:r>
            <a:endParaRPr b="1" sz="1600">
              <a:latin typeface="Source Sans 3"/>
              <a:ea typeface="Source Sans 3"/>
              <a:cs typeface="Source Sans 3"/>
              <a:sym typeface="Source Sans 3"/>
            </a:endParaRPr>
          </a:p>
          <a:p>
            <a:pPr indent="-330200" lvl="0" marL="457200" rtl="0" algn="l">
              <a:spcBef>
                <a:spcPts val="0"/>
              </a:spcBef>
              <a:spcAft>
                <a:spcPts val="0"/>
              </a:spcAft>
              <a:buSzPts val="1600"/>
              <a:buFont typeface="Source Sans 3"/>
              <a:buAutoNum type="arabicPeriod"/>
            </a:pPr>
            <a:r>
              <a:rPr b="1" lang="it" sz="1600">
                <a:latin typeface="Source Sans 3"/>
                <a:ea typeface="Source Sans 3"/>
                <a:cs typeface="Source Sans 3"/>
                <a:sym typeface="Source Sans 3"/>
              </a:rPr>
              <a:t>System Infrastructure</a:t>
            </a:r>
            <a:endParaRPr b="1" sz="1600">
              <a:latin typeface="Source Sans 3"/>
              <a:ea typeface="Source Sans 3"/>
              <a:cs typeface="Source Sans 3"/>
              <a:sym typeface="Source Sans 3"/>
            </a:endParaRPr>
          </a:p>
          <a:p>
            <a:pPr indent="-317500" lvl="1" marL="914400" rtl="0" algn="l">
              <a:spcBef>
                <a:spcPts val="0"/>
              </a:spcBef>
              <a:spcAft>
                <a:spcPts val="0"/>
              </a:spcAft>
              <a:buSzPts val="1400"/>
              <a:buAutoNum type="arabicPeriod"/>
            </a:pPr>
            <a:r>
              <a:rPr lang="it" sz="1400"/>
              <a:t>Webapp container</a:t>
            </a:r>
            <a:endParaRPr sz="1400"/>
          </a:p>
          <a:p>
            <a:pPr indent="-317500" lvl="1" marL="914400" rtl="0" algn="l">
              <a:spcBef>
                <a:spcPts val="0"/>
              </a:spcBef>
              <a:spcAft>
                <a:spcPts val="0"/>
              </a:spcAft>
              <a:buSzPts val="1400"/>
              <a:buAutoNum type="arabicPeriod"/>
            </a:pPr>
            <a:r>
              <a:rPr lang="it" sz="1400"/>
              <a:t>Calendar container</a:t>
            </a:r>
            <a:endParaRPr sz="1400"/>
          </a:p>
          <a:p>
            <a:pPr indent="-317500" lvl="1" marL="914400" rtl="0" algn="l">
              <a:spcBef>
                <a:spcPts val="0"/>
              </a:spcBef>
              <a:spcAft>
                <a:spcPts val="0"/>
              </a:spcAft>
              <a:buSzPts val="1400"/>
              <a:buAutoNum type="arabicPeriod"/>
            </a:pPr>
            <a:r>
              <a:rPr lang="it" sz="1400"/>
              <a:t>CouchDB container</a:t>
            </a:r>
            <a:endParaRPr sz="1400"/>
          </a:p>
          <a:p>
            <a:pPr indent="-317500" lvl="1" marL="914400" rtl="0" algn="l">
              <a:spcBef>
                <a:spcPts val="0"/>
              </a:spcBef>
              <a:spcAft>
                <a:spcPts val="0"/>
              </a:spcAft>
              <a:buSzPts val="1400"/>
              <a:buAutoNum type="arabicPeriod"/>
            </a:pPr>
            <a:r>
              <a:rPr lang="it" sz="1400"/>
              <a:t>Nodemailer container</a:t>
            </a:r>
            <a:endParaRPr sz="1400"/>
          </a:p>
          <a:p>
            <a:pPr indent="-317500" lvl="1" marL="914400" rtl="0" algn="l">
              <a:spcBef>
                <a:spcPts val="0"/>
              </a:spcBef>
              <a:spcAft>
                <a:spcPts val="0"/>
              </a:spcAft>
              <a:buSzPts val="1400"/>
              <a:buAutoNum type="arabicPeriod"/>
            </a:pPr>
            <a:r>
              <a:rPr lang="it" sz="1400"/>
              <a:t>RabbitMQ container</a:t>
            </a:r>
            <a:endParaRPr sz="1400"/>
          </a:p>
          <a:p>
            <a:pPr indent="-330200" lvl="0" marL="457200" rtl="0" algn="l">
              <a:spcBef>
                <a:spcPts val="0"/>
              </a:spcBef>
              <a:spcAft>
                <a:spcPts val="0"/>
              </a:spcAft>
              <a:buSzPts val="1600"/>
              <a:buFont typeface="Source Sans 3"/>
              <a:buAutoNum type="arabicPeriod"/>
            </a:pPr>
            <a:r>
              <a:rPr b="1" lang="it" sz="1600">
                <a:latin typeface="Source Sans 3"/>
                <a:ea typeface="Source Sans 3"/>
                <a:cs typeface="Source Sans 3"/>
                <a:sym typeface="Source Sans 3"/>
              </a:rPr>
              <a:t>User Stories &amp; Mockups</a:t>
            </a:r>
            <a:endParaRPr b="1" sz="1600">
              <a:latin typeface="Source Sans 3"/>
              <a:ea typeface="Source Sans 3"/>
              <a:cs typeface="Source Sans 3"/>
              <a:sym typeface="Source Sans 3"/>
            </a:endParaRPr>
          </a:p>
          <a:p>
            <a:pPr indent="-317500" lvl="1" marL="914400" rtl="0" algn="l">
              <a:spcBef>
                <a:spcPts val="0"/>
              </a:spcBef>
              <a:spcAft>
                <a:spcPts val="0"/>
              </a:spcAft>
              <a:buSzPts val="1400"/>
              <a:buAutoNum type="arabicPeriod"/>
            </a:pPr>
            <a:r>
              <a:rPr lang="it" sz="1400"/>
              <a:t>Home Page</a:t>
            </a:r>
            <a:endParaRPr sz="1400"/>
          </a:p>
          <a:p>
            <a:pPr indent="-317500" lvl="1" marL="914400" rtl="0" algn="l">
              <a:spcBef>
                <a:spcPts val="0"/>
              </a:spcBef>
              <a:spcAft>
                <a:spcPts val="0"/>
              </a:spcAft>
              <a:buSzPts val="1400"/>
              <a:buAutoNum type="arabicPeriod"/>
            </a:pPr>
            <a:r>
              <a:rPr lang="it" sz="1400"/>
              <a:t>Search Results Page</a:t>
            </a:r>
            <a:endParaRPr sz="1400"/>
          </a:p>
          <a:p>
            <a:pPr indent="-317500" lvl="1" marL="914400" rtl="0" algn="l">
              <a:spcBef>
                <a:spcPts val="0"/>
              </a:spcBef>
              <a:spcAft>
                <a:spcPts val="0"/>
              </a:spcAft>
              <a:buSzPts val="1400"/>
              <a:buAutoNum type="arabicPeriod"/>
            </a:pPr>
            <a:r>
              <a:rPr lang="it" sz="1400"/>
              <a:t>Recipe Page</a:t>
            </a:r>
            <a:endParaRPr sz="1400"/>
          </a:p>
          <a:p>
            <a:pPr indent="-317500" lvl="1" marL="914400" rtl="0" algn="l">
              <a:spcBef>
                <a:spcPts val="0"/>
              </a:spcBef>
              <a:spcAft>
                <a:spcPts val="0"/>
              </a:spcAft>
              <a:buSzPts val="1400"/>
              <a:buAutoNum type="arabicPeriod"/>
            </a:pPr>
            <a:r>
              <a:rPr lang="it" sz="1400"/>
              <a:t>Ingredient Page</a:t>
            </a:r>
            <a:endParaRPr sz="1400"/>
          </a:p>
          <a:p>
            <a:pPr indent="-317500" lvl="1" marL="914400" rtl="0" algn="l">
              <a:spcBef>
                <a:spcPts val="0"/>
              </a:spcBef>
              <a:spcAft>
                <a:spcPts val="0"/>
              </a:spcAft>
              <a:buSzPts val="1400"/>
              <a:buAutoNum type="arabicPeriod"/>
            </a:pPr>
            <a:r>
              <a:rPr lang="it" sz="1400"/>
              <a:t>User Profile Page</a:t>
            </a:r>
            <a:endParaRPr sz="1400"/>
          </a:p>
          <a:p>
            <a:pPr indent="-317500" lvl="1" marL="914400" rtl="0" algn="l">
              <a:spcBef>
                <a:spcPts val="0"/>
              </a:spcBef>
              <a:spcAft>
                <a:spcPts val="0"/>
              </a:spcAft>
              <a:buSzPts val="1400"/>
              <a:buAutoNum type="arabicPeriod"/>
            </a:pPr>
            <a:r>
              <a:rPr lang="it" sz="1400"/>
              <a:t>Recipe Calendar Event</a:t>
            </a:r>
            <a:endParaRPr sz="1400"/>
          </a:p>
          <a:p>
            <a:pPr indent="-317500" lvl="1" marL="914400" rtl="0" algn="l">
              <a:spcBef>
                <a:spcPts val="0"/>
              </a:spcBef>
              <a:spcAft>
                <a:spcPts val="0"/>
              </a:spcAft>
              <a:buSzPts val="1400"/>
              <a:buAutoNum type="arabicPeriod"/>
            </a:pPr>
            <a:r>
              <a:rPr lang="it" sz="1400"/>
              <a:t>Chat-BOT (Menu)</a:t>
            </a:r>
            <a:endParaRPr sz="1400"/>
          </a:p>
        </p:txBody>
      </p:sp>
      <p:sp>
        <p:nvSpPr>
          <p:cNvPr id="69" name="Google Shape;69;p14"/>
          <p:cNvSpPr txBox="1"/>
          <p:nvPr>
            <p:ph idx="2" type="body"/>
          </p:nvPr>
        </p:nvSpPr>
        <p:spPr>
          <a:xfrm>
            <a:off x="4152100" y="907235"/>
            <a:ext cx="4466700" cy="4006500"/>
          </a:xfrm>
          <a:prstGeom prst="rect">
            <a:avLst/>
          </a:prstGeom>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SzPts val="1800"/>
              <a:buFont typeface="Source Sans 3"/>
              <a:buAutoNum type="arabicPeriod" startAt="4"/>
            </a:pPr>
            <a:r>
              <a:rPr b="1" lang="it" sz="1600">
                <a:latin typeface="Source Sans 3"/>
                <a:ea typeface="Source Sans 3"/>
                <a:cs typeface="Source Sans 3"/>
                <a:sym typeface="Source Sans 3"/>
              </a:rPr>
              <a:t>Function Points Estimation &amp; COCOMO II</a:t>
            </a:r>
            <a:endParaRPr b="1" sz="1600">
              <a:latin typeface="Source Sans 3"/>
              <a:ea typeface="Source Sans 3"/>
              <a:cs typeface="Source Sans 3"/>
              <a:sym typeface="Source Sans 3"/>
            </a:endParaRPr>
          </a:p>
          <a:p>
            <a:pPr indent="-317500" lvl="1" marL="914400" rtl="0" algn="l">
              <a:spcBef>
                <a:spcPts val="0"/>
              </a:spcBef>
              <a:spcAft>
                <a:spcPts val="0"/>
              </a:spcAft>
              <a:buSzPts val="1400"/>
              <a:buAutoNum type="arabicPeriod"/>
            </a:pPr>
            <a:r>
              <a:rPr lang="it" sz="1400"/>
              <a:t>Function Points</a:t>
            </a:r>
            <a:endParaRPr sz="1400"/>
          </a:p>
          <a:p>
            <a:pPr indent="-304800" lvl="2" marL="1371600" rtl="0" algn="l">
              <a:spcBef>
                <a:spcPts val="0"/>
              </a:spcBef>
              <a:spcAft>
                <a:spcPts val="0"/>
              </a:spcAft>
              <a:buSzPts val="1200"/>
              <a:buAutoNum type="arabicPeriod"/>
            </a:pPr>
            <a:r>
              <a:rPr lang="it"/>
              <a:t>ILF &amp; EIF</a:t>
            </a:r>
            <a:endParaRPr/>
          </a:p>
          <a:p>
            <a:pPr indent="-304800" lvl="2" marL="1371600" rtl="0" algn="l">
              <a:spcBef>
                <a:spcPts val="0"/>
              </a:spcBef>
              <a:spcAft>
                <a:spcPts val="0"/>
              </a:spcAft>
              <a:buSzPts val="1200"/>
              <a:buAutoNum type="arabicPeriod"/>
            </a:pPr>
            <a:r>
              <a:rPr lang="it"/>
              <a:t>EI</a:t>
            </a:r>
            <a:endParaRPr/>
          </a:p>
          <a:p>
            <a:pPr indent="-304800" lvl="2" marL="1371600" rtl="0" algn="l">
              <a:spcBef>
                <a:spcPts val="0"/>
              </a:spcBef>
              <a:spcAft>
                <a:spcPts val="0"/>
              </a:spcAft>
              <a:buSzPts val="1200"/>
              <a:buAutoNum type="arabicPeriod"/>
            </a:pPr>
            <a:r>
              <a:rPr lang="it"/>
              <a:t>EO &amp; EQ</a:t>
            </a:r>
            <a:endParaRPr/>
          </a:p>
          <a:p>
            <a:pPr indent="-317500" lvl="1" marL="914400" rtl="0" algn="l">
              <a:spcBef>
                <a:spcPts val="0"/>
              </a:spcBef>
              <a:spcAft>
                <a:spcPts val="0"/>
              </a:spcAft>
              <a:buSzPts val="1400"/>
              <a:buAutoNum type="arabicPeriod"/>
            </a:pPr>
            <a:r>
              <a:rPr lang="it" sz="1400"/>
              <a:t>COCOMO II</a:t>
            </a:r>
            <a:endParaRPr sz="1400"/>
          </a:p>
          <a:p>
            <a:pPr indent="-342900" lvl="0" marL="457200" marR="0" rtl="0" algn="l">
              <a:lnSpc>
                <a:spcPct val="115000"/>
              </a:lnSpc>
              <a:spcBef>
                <a:spcPts val="0"/>
              </a:spcBef>
              <a:spcAft>
                <a:spcPts val="0"/>
              </a:spcAft>
              <a:buSzPts val="1800"/>
              <a:buFont typeface="Source Sans 3"/>
              <a:buAutoNum type="arabicPeriod" startAt="4"/>
            </a:pPr>
            <a:r>
              <a:rPr b="1" lang="it" sz="1600">
                <a:latin typeface="Source Sans 3"/>
                <a:ea typeface="Source Sans 3"/>
                <a:cs typeface="Source Sans 3"/>
                <a:sym typeface="Source Sans 3"/>
              </a:rPr>
              <a:t>SCRUM</a:t>
            </a:r>
            <a:endParaRPr b="1" sz="1600">
              <a:latin typeface="Source Sans 3"/>
              <a:ea typeface="Source Sans 3"/>
              <a:cs typeface="Source Sans 3"/>
              <a:sym typeface="Source Sans 3"/>
            </a:endParaRPr>
          </a:p>
          <a:p>
            <a:pPr indent="-317500" lvl="1" marL="914400" marR="0" rtl="0" algn="l">
              <a:lnSpc>
                <a:spcPct val="115000"/>
              </a:lnSpc>
              <a:spcBef>
                <a:spcPts val="0"/>
              </a:spcBef>
              <a:spcAft>
                <a:spcPts val="0"/>
              </a:spcAft>
              <a:buSzPts val="1400"/>
              <a:buAutoNum type="arabicPeriod"/>
            </a:pPr>
            <a:r>
              <a:rPr lang="it" sz="1400"/>
              <a:t>Workflow Organization</a:t>
            </a:r>
            <a:endParaRPr sz="1400"/>
          </a:p>
          <a:p>
            <a:pPr indent="-317500" lvl="1" marL="914400" marR="0" rtl="0" algn="l">
              <a:lnSpc>
                <a:spcPct val="115000"/>
              </a:lnSpc>
              <a:spcBef>
                <a:spcPts val="0"/>
              </a:spcBef>
              <a:spcAft>
                <a:spcPts val="0"/>
              </a:spcAft>
              <a:buSzPts val="1400"/>
              <a:buAutoNum type="arabicPeriod"/>
            </a:pPr>
            <a:r>
              <a:rPr lang="it" sz="1400"/>
              <a:t>Gantt Chart</a:t>
            </a:r>
            <a:endParaRPr sz="1400"/>
          </a:p>
          <a:p>
            <a:pPr indent="-317500" lvl="1" marL="914400" marR="0" rtl="0" algn="l">
              <a:lnSpc>
                <a:spcPct val="115000"/>
              </a:lnSpc>
              <a:spcBef>
                <a:spcPts val="0"/>
              </a:spcBef>
              <a:spcAft>
                <a:spcPts val="0"/>
              </a:spcAft>
              <a:buSzPts val="1400"/>
              <a:buAutoNum type="arabicPeriod"/>
            </a:pPr>
            <a:r>
              <a:rPr lang="it" sz="1400"/>
              <a:t>Burndown Chart</a:t>
            </a:r>
            <a:endParaRPr sz="1400"/>
          </a:p>
          <a:p>
            <a:pPr indent="-317500" lvl="1" marL="914400" marR="0" rtl="0" algn="l">
              <a:lnSpc>
                <a:spcPct val="115000"/>
              </a:lnSpc>
              <a:spcBef>
                <a:spcPts val="0"/>
              </a:spcBef>
              <a:spcAft>
                <a:spcPts val="0"/>
              </a:spcAft>
              <a:buSzPts val="1400"/>
              <a:buAutoNum type="arabicPeriod"/>
            </a:pPr>
            <a:r>
              <a:rPr lang="it" sz="1400"/>
              <a:t>Release Backlog	</a:t>
            </a:r>
            <a:endParaRPr sz="1400"/>
          </a:p>
          <a:p>
            <a:pPr indent="-342900" lvl="0" marL="457200" rtl="0" algn="l">
              <a:spcBef>
                <a:spcPts val="0"/>
              </a:spcBef>
              <a:spcAft>
                <a:spcPts val="0"/>
              </a:spcAft>
              <a:buSzPts val="1800"/>
              <a:buFont typeface="Source Sans 3"/>
              <a:buAutoNum type="arabicPeriod" startAt="4"/>
            </a:pPr>
            <a:r>
              <a:rPr b="1" lang="it" sz="1600">
                <a:latin typeface="Source Sans 3"/>
                <a:ea typeface="Source Sans 3"/>
                <a:cs typeface="Source Sans 3"/>
                <a:sym typeface="Source Sans 3"/>
              </a:rPr>
              <a:t>Sprint Reports</a:t>
            </a:r>
            <a:endParaRPr b="1" sz="1600">
              <a:latin typeface="Source Sans 3"/>
              <a:ea typeface="Source Sans 3"/>
              <a:cs typeface="Source Sans 3"/>
              <a:sym typeface="Source Sans 3"/>
            </a:endParaRPr>
          </a:p>
          <a:p>
            <a:pPr indent="-317500" lvl="1" marL="914400" rtl="0" algn="l">
              <a:spcBef>
                <a:spcPts val="0"/>
              </a:spcBef>
              <a:spcAft>
                <a:spcPts val="0"/>
              </a:spcAft>
              <a:buSzPts val="1400"/>
              <a:buAutoNum type="arabicPeriod"/>
            </a:pPr>
            <a:r>
              <a:rPr lang="it" sz="1400"/>
              <a:t>Sprint planning &amp; Goals</a:t>
            </a:r>
            <a:endParaRPr sz="1400"/>
          </a:p>
          <a:p>
            <a:pPr indent="-317500" lvl="1" marL="914400" rtl="0" algn="l">
              <a:spcBef>
                <a:spcPts val="0"/>
              </a:spcBef>
              <a:spcAft>
                <a:spcPts val="0"/>
              </a:spcAft>
              <a:buSzPts val="1400"/>
              <a:buAutoNum type="arabicPeriod"/>
            </a:pPr>
            <a:r>
              <a:rPr lang="it" sz="1400"/>
              <a:t>Sprint summary</a:t>
            </a:r>
            <a:endParaRPr sz="1400"/>
          </a:p>
          <a:p>
            <a:pPr indent="-330200" lvl="0" marL="457200" rtl="0" algn="l">
              <a:spcBef>
                <a:spcPts val="0"/>
              </a:spcBef>
              <a:spcAft>
                <a:spcPts val="0"/>
              </a:spcAft>
              <a:buSzPts val="1600"/>
              <a:buFont typeface="Source Sans 3"/>
              <a:buAutoNum type="arabicPeriod" startAt="4"/>
            </a:pPr>
            <a:r>
              <a:rPr b="1" lang="it" sz="1600">
                <a:latin typeface="Source Sans 3"/>
                <a:ea typeface="Source Sans 3"/>
                <a:cs typeface="Source Sans 3"/>
                <a:sym typeface="Source Sans 3"/>
              </a:rPr>
              <a:t>System Demo</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p:nvPr/>
        </p:nvSpPr>
        <p:spPr>
          <a:xfrm>
            <a:off x="0" y="170925"/>
            <a:ext cx="4611600" cy="4786200"/>
          </a:xfrm>
          <a:prstGeom prst="rect">
            <a:avLst/>
          </a:prstGeom>
          <a:solidFill>
            <a:srgbClr val="28BA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Medium"/>
              <a:ea typeface="Source Sans 3 Medium"/>
              <a:cs typeface="Source Sans 3 Medium"/>
              <a:sym typeface="Source Sans 3 Medium"/>
            </a:endParaRPr>
          </a:p>
        </p:txBody>
      </p:sp>
      <p:sp>
        <p:nvSpPr>
          <p:cNvPr id="189" name="Google Shape;189;p32"/>
          <p:cNvSpPr/>
          <p:nvPr/>
        </p:nvSpPr>
        <p:spPr>
          <a:xfrm>
            <a:off x="4572000" y="170925"/>
            <a:ext cx="4611600" cy="478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Medium"/>
              <a:ea typeface="Source Sans 3 Medium"/>
              <a:cs typeface="Source Sans 3 Medium"/>
              <a:sym typeface="Source Sans 3 Medium"/>
            </a:endParaRPr>
          </a:p>
        </p:txBody>
      </p:sp>
      <p:sp>
        <p:nvSpPr>
          <p:cNvPr id="190" name="Google Shape;190;p32"/>
          <p:cNvSpPr txBox="1"/>
          <p:nvPr>
            <p:ph idx="2" type="body"/>
          </p:nvPr>
        </p:nvSpPr>
        <p:spPr>
          <a:xfrm>
            <a:off x="189304" y="489825"/>
            <a:ext cx="4205100" cy="4148400"/>
          </a:xfrm>
          <a:prstGeom prst="rect">
            <a:avLst/>
          </a:prstGeom>
        </p:spPr>
        <p:txBody>
          <a:bodyPr anchorCtr="0" anchor="ctr" bIns="91425" lIns="91425" spcFirstLastPara="1" rIns="91425" wrap="square" tIns="91425">
            <a:noAutofit/>
          </a:bodyPr>
          <a:lstStyle/>
          <a:p>
            <a:pPr indent="-330200" lvl="0" marL="457200" rtl="0" algn="l">
              <a:spcBef>
                <a:spcPts val="500"/>
              </a:spcBef>
              <a:spcAft>
                <a:spcPts val="0"/>
              </a:spcAft>
              <a:buSzPts val="1600"/>
              <a:buFont typeface="Arial"/>
              <a:buChar char="●"/>
            </a:pPr>
            <a:r>
              <a:rPr lang="it" sz="1600">
                <a:latin typeface="Arial"/>
                <a:ea typeface="Arial"/>
                <a:cs typeface="Arial"/>
                <a:sym typeface="Arial"/>
              </a:rPr>
              <a:t>As a visitor, I want to be able to check the suggested recipes for a specific diet, so that I can be inspired in what to prepare each day</a:t>
            </a:r>
            <a:endParaRPr sz="1600">
              <a:latin typeface="Arial"/>
              <a:ea typeface="Arial"/>
              <a:cs typeface="Arial"/>
              <a:sym typeface="Arial"/>
            </a:endParaRPr>
          </a:p>
        </p:txBody>
      </p:sp>
      <p:pic>
        <p:nvPicPr>
          <p:cNvPr id="191" name="Google Shape;191;p32"/>
          <p:cNvPicPr preferRelativeResize="0"/>
          <p:nvPr/>
        </p:nvPicPr>
        <p:blipFill>
          <a:blip r:embed="rId3">
            <a:alphaModFix/>
          </a:blip>
          <a:stretch>
            <a:fillRect/>
          </a:stretch>
        </p:blipFill>
        <p:spPr>
          <a:xfrm>
            <a:off x="5198925" y="497425"/>
            <a:ext cx="3357750" cy="41486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3"/>
          <p:cNvPicPr preferRelativeResize="0"/>
          <p:nvPr/>
        </p:nvPicPr>
        <p:blipFill rotWithShape="1">
          <a:blip r:embed="rId3">
            <a:alphaModFix/>
          </a:blip>
          <a:srcRect b="4448" l="0" r="0" t="2493"/>
          <a:stretch/>
        </p:blipFill>
        <p:spPr>
          <a:xfrm>
            <a:off x="1031525" y="246025"/>
            <a:ext cx="7080952" cy="4651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graphicFrame>
        <p:nvGraphicFramePr>
          <p:cNvPr id="201" name="Google Shape;201;p34"/>
          <p:cNvGraphicFramePr/>
          <p:nvPr/>
        </p:nvGraphicFramePr>
        <p:xfrm>
          <a:off x="79813" y="609600"/>
          <a:ext cx="3000000" cy="3000000"/>
        </p:xfrm>
        <a:graphic>
          <a:graphicData uri="http://schemas.openxmlformats.org/drawingml/2006/table">
            <a:tbl>
              <a:tblPr>
                <a:noFill/>
                <a:tableStyleId>{92F2738C-1372-4557-9D46-9083F3DE5DFE}</a:tableStyleId>
              </a:tblPr>
              <a:tblGrid>
                <a:gridCol w="697200"/>
                <a:gridCol w="1533800"/>
                <a:gridCol w="553675"/>
                <a:gridCol w="398325"/>
                <a:gridCol w="382750"/>
                <a:gridCol w="561450"/>
                <a:gridCol w="538150"/>
                <a:gridCol w="1481350"/>
                <a:gridCol w="867550"/>
                <a:gridCol w="1970125"/>
              </a:tblGrid>
              <a:tr h="304800">
                <a:tc>
                  <a:txBody>
                    <a:bodyPr/>
                    <a:lstStyle/>
                    <a:p>
                      <a:pPr indent="0" lvl="0" marL="0" rtl="0" algn="l">
                        <a:lnSpc>
                          <a:spcPct val="115000"/>
                        </a:lnSpc>
                        <a:spcBef>
                          <a:spcPts val="0"/>
                        </a:spcBef>
                        <a:spcAft>
                          <a:spcPts val="0"/>
                        </a:spcAft>
                        <a:buNone/>
                      </a:pPr>
                      <a:r>
                        <a:rPr lang="it" sz="800">
                          <a:solidFill>
                            <a:srgbClr val="EFEFEF"/>
                          </a:solidFill>
                        </a:rPr>
                        <a:t>EPIC</a:t>
                      </a:r>
                      <a:endParaRPr sz="800">
                        <a:solidFill>
                          <a:srgbClr val="EFEFEF"/>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34343"/>
                    </a:solidFill>
                  </a:tcPr>
                </a:tc>
                <a:tc>
                  <a:txBody>
                    <a:bodyPr/>
                    <a:lstStyle/>
                    <a:p>
                      <a:pPr indent="0" lvl="0" marL="0" rtl="0" algn="l">
                        <a:lnSpc>
                          <a:spcPct val="115000"/>
                        </a:lnSpc>
                        <a:spcBef>
                          <a:spcPts val="0"/>
                        </a:spcBef>
                        <a:spcAft>
                          <a:spcPts val="0"/>
                        </a:spcAft>
                        <a:buNone/>
                      </a:pPr>
                      <a:r>
                        <a:rPr lang="it" sz="800">
                          <a:solidFill>
                            <a:srgbClr val="EFEFEF"/>
                          </a:solidFill>
                        </a:rPr>
                        <a:t>USER STORY</a:t>
                      </a:r>
                      <a:endParaRPr sz="800">
                        <a:solidFill>
                          <a:srgbClr val="EFEFEF"/>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34343"/>
                    </a:solidFill>
                  </a:tcPr>
                </a:tc>
                <a:tc>
                  <a:txBody>
                    <a:bodyPr/>
                    <a:lstStyle/>
                    <a:p>
                      <a:pPr indent="0" lvl="0" marL="0" rtl="0" algn="l">
                        <a:lnSpc>
                          <a:spcPct val="115000"/>
                        </a:lnSpc>
                        <a:spcBef>
                          <a:spcPts val="0"/>
                        </a:spcBef>
                        <a:spcAft>
                          <a:spcPts val="0"/>
                        </a:spcAft>
                        <a:buNone/>
                      </a:pPr>
                      <a:r>
                        <a:rPr lang="it" sz="800">
                          <a:solidFill>
                            <a:srgbClr val="EFEFEF"/>
                          </a:solidFill>
                        </a:rPr>
                        <a:t>PRIORITY</a:t>
                      </a:r>
                      <a:endParaRPr sz="800">
                        <a:solidFill>
                          <a:srgbClr val="EFEFEF"/>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34343"/>
                    </a:solidFill>
                  </a:tcPr>
                </a:tc>
                <a:tc>
                  <a:txBody>
                    <a:bodyPr/>
                    <a:lstStyle/>
                    <a:p>
                      <a:pPr indent="0" lvl="0" marL="0" rtl="0" algn="l">
                        <a:lnSpc>
                          <a:spcPct val="115000"/>
                        </a:lnSpc>
                        <a:spcBef>
                          <a:spcPts val="0"/>
                        </a:spcBef>
                        <a:spcAft>
                          <a:spcPts val="0"/>
                        </a:spcAft>
                        <a:buNone/>
                      </a:pPr>
                      <a:r>
                        <a:rPr lang="it" sz="800">
                          <a:solidFill>
                            <a:srgbClr val="EFEFEF"/>
                          </a:solidFill>
                        </a:rPr>
                        <a:t>VALUE</a:t>
                      </a:r>
                      <a:endParaRPr sz="800">
                        <a:solidFill>
                          <a:srgbClr val="EFEFEF"/>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34343"/>
                    </a:solidFill>
                  </a:tcPr>
                </a:tc>
                <a:tc>
                  <a:txBody>
                    <a:bodyPr/>
                    <a:lstStyle/>
                    <a:p>
                      <a:pPr indent="0" lvl="0" marL="0" rtl="0" algn="l">
                        <a:lnSpc>
                          <a:spcPct val="115000"/>
                        </a:lnSpc>
                        <a:spcBef>
                          <a:spcPts val="0"/>
                        </a:spcBef>
                        <a:spcAft>
                          <a:spcPts val="0"/>
                        </a:spcAft>
                        <a:buNone/>
                      </a:pPr>
                      <a:r>
                        <a:rPr lang="it" sz="800">
                          <a:solidFill>
                            <a:srgbClr val="EFEFEF"/>
                          </a:solidFill>
                        </a:rPr>
                        <a:t>RISK</a:t>
                      </a:r>
                      <a:endParaRPr sz="800">
                        <a:solidFill>
                          <a:srgbClr val="EFEFEF"/>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34343"/>
                    </a:solidFill>
                  </a:tcPr>
                </a:tc>
                <a:tc>
                  <a:txBody>
                    <a:bodyPr/>
                    <a:lstStyle/>
                    <a:p>
                      <a:pPr indent="0" lvl="0" marL="0" rtl="0" algn="l">
                        <a:lnSpc>
                          <a:spcPct val="115000"/>
                        </a:lnSpc>
                        <a:spcBef>
                          <a:spcPts val="0"/>
                        </a:spcBef>
                        <a:spcAft>
                          <a:spcPts val="0"/>
                        </a:spcAft>
                        <a:buNone/>
                      </a:pPr>
                      <a:r>
                        <a:rPr lang="it" sz="800">
                          <a:solidFill>
                            <a:srgbClr val="EFEFEF"/>
                          </a:solidFill>
                        </a:rPr>
                        <a:t>ESTIMATE</a:t>
                      </a:r>
                      <a:endParaRPr sz="800">
                        <a:solidFill>
                          <a:srgbClr val="EFEFEF"/>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34343"/>
                    </a:solidFill>
                  </a:tcPr>
                </a:tc>
                <a:tc>
                  <a:txBody>
                    <a:bodyPr/>
                    <a:lstStyle/>
                    <a:p>
                      <a:pPr indent="0" lvl="0" marL="0" rtl="0" algn="l">
                        <a:lnSpc>
                          <a:spcPct val="115000"/>
                        </a:lnSpc>
                        <a:spcBef>
                          <a:spcPts val="0"/>
                        </a:spcBef>
                        <a:spcAft>
                          <a:spcPts val="0"/>
                        </a:spcAft>
                        <a:buNone/>
                      </a:pPr>
                      <a:r>
                        <a:rPr lang="it" sz="800">
                          <a:solidFill>
                            <a:srgbClr val="EFEFEF"/>
                          </a:solidFill>
                        </a:rPr>
                        <a:t>RELEASE</a:t>
                      </a:r>
                      <a:endParaRPr sz="800">
                        <a:solidFill>
                          <a:srgbClr val="EFEFEF"/>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34343"/>
                    </a:solidFill>
                  </a:tcPr>
                </a:tc>
                <a:tc>
                  <a:txBody>
                    <a:bodyPr/>
                    <a:lstStyle/>
                    <a:p>
                      <a:pPr indent="0" lvl="0" marL="0" rtl="0" algn="l">
                        <a:lnSpc>
                          <a:spcPct val="115000"/>
                        </a:lnSpc>
                        <a:spcBef>
                          <a:spcPts val="0"/>
                        </a:spcBef>
                        <a:spcAft>
                          <a:spcPts val="0"/>
                        </a:spcAft>
                        <a:buNone/>
                      </a:pPr>
                      <a:r>
                        <a:rPr lang="it" sz="800">
                          <a:solidFill>
                            <a:srgbClr val="EFEFEF"/>
                          </a:solidFill>
                        </a:rPr>
                        <a:t>ACCEPTANCE</a:t>
                      </a:r>
                      <a:endParaRPr sz="800">
                        <a:solidFill>
                          <a:srgbClr val="EFEFEF"/>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34343"/>
                    </a:solidFill>
                  </a:tcPr>
                </a:tc>
                <a:tc>
                  <a:txBody>
                    <a:bodyPr/>
                    <a:lstStyle/>
                    <a:p>
                      <a:pPr indent="0" lvl="0" marL="0" rtl="0" algn="l">
                        <a:lnSpc>
                          <a:spcPct val="115000"/>
                        </a:lnSpc>
                        <a:spcBef>
                          <a:spcPts val="0"/>
                        </a:spcBef>
                        <a:spcAft>
                          <a:spcPts val="0"/>
                        </a:spcAft>
                        <a:buNone/>
                      </a:pPr>
                      <a:r>
                        <a:rPr lang="it" sz="800">
                          <a:solidFill>
                            <a:srgbClr val="EFEFEF"/>
                          </a:solidFill>
                        </a:rPr>
                        <a:t>DEPENDENCIES</a:t>
                      </a:r>
                      <a:endParaRPr sz="800">
                        <a:solidFill>
                          <a:srgbClr val="EFEFEF"/>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34343"/>
                    </a:solidFill>
                  </a:tcPr>
                </a:tc>
                <a:tc>
                  <a:txBody>
                    <a:bodyPr/>
                    <a:lstStyle/>
                    <a:p>
                      <a:pPr indent="0" lvl="0" marL="0" rtl="0" algn="l">
                        <a:lnSpc>
                          <a:spcPct val="115000"/>
                        </a:lnSpc>
                        <a:spcBef>
                          <a:spcPts val="0"/>
                        </a:spcBef>
                        <a:spcAft>
                          <a:spcPts val="0"/>
                        </a:spcAft>
                        <a:buNone/>
                      </a:pPr>
                      <a:r>
                        <a:rPr lang="it" sz="800">
                          <a:solidFill>
                            <a:srgbClr val="EFEFEF"/>
                          </a:solidFill>
                        </a:rPr>
                        <a:t>NOTES</a:t>
                      </a:r>
                      <a:endParaRPr sz="800">
                        <a:solidFill>
                          <a:srgbClr val="EFEFEF"/>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999999"/>
                      </a:solidFill>
                      <a:prstDash val="dash"/>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34343"/>
                    </a:solidFill>
                  </a:tcPr>
                </a:tc>
              </a:tr>
              <a:tr h="361950">
                <a:tc>
                  <a:txBody>
                    <a:bodyPr/>
                    <a:lstStyle/>
                    <a:p>
                      <a:pPr indent="0" lvl="0" marL="0" rtl="0" algn="l">
                        <a:lnSpc>
                          <a:spcPct val="115000"/>
                        </a:lnSpc>
                        <a:spcBef>
                          <a:spcPts val="0"/>
                        </a:spcBef>
                        <a:spcAft>
                          <a:spcPts val="0"/>
                        </a:spcAft>
                        <a:buNone/>
                      </a:pPr>
                      <a:r>
                        <a:rPr b="1" lang="it" sz="800">
                          <a:solidFill>
                            <a:srgbClr val="434343"/>
                          </a:solidFill>
                        </a:rPr>
                        <a:t>Registration</a:t>
                      </a:r>
                      <a:endParaRPr b="1"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lang="it" sz="800"/>
                        <a:t>As a visitor, I want to be able to register in the website with an external account, so that I can use an existing Google account</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it" sz="800">
                          <a:solidFill>
                            <a:srgbClr val="FFFFFF"/>
                          </a:solidFill>
                        </a:rPr>
                        <a:t>1 High</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tcPr>
                </a:tc>
                <a:tc>
                  <a:txBody>
                    <a:bodyPr/>
                    <a:lstStyle/>
                    <a:p>
                      <a:pPr indent="0" lvl="0" marL="0" rtl="0" algn="l">
                        <a:lnSpc>
                          <a:spcPct val="115000"/>
                        </a:lnSpc>
                        <a:spcBef>
                          <a:spcPts val="0"/>
                        </a:spcBef>
                        <a:spcAft>
                          <a:spcPts val="0"/>
                        </a:spcAft>
                        <a:buNone/>
                      </a:pPr>
                      <a:r>
                        <a:rPr lang="it" sz="800">
                          <a:solidFill>
                            <a:srgbClr val="FFFFFF"/>
                          </a:solidFill>
                        </a:rPr>
                        <a:t>1 High</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l">
                        <a:lnSpc>
                          <a:spcPct val="115000"/>
                        </a:lnSpc>
                        <a:spcBef>
                          <a:spcPts val="0"/>
                        </a:spcBef>
                        <a:spcAft>
                          <a:spcPts val="0"/>
                        </a:spcAft>
                        <a:buNone/>
                      </a:pPr>
                      <a:r>
                        <a:rPr lang="it" sz="800">
                          <a:solidFill>
                            <a:srgbClr val="FFFFFF"/>
                          </a:solidFill>
                        </a:rPr>
                        <a:t>2 Med</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it" sz="800">
                          <a:solidFill>
                            <a:srgbClr val="FFFFFF"/>
                          </a:solidFill>
                        </a:rPr>
                        <a:t>LG</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D507E"/>
                    </a:solidFill>
                  </a:tcPr>
                </a:tc>
                <a:tc>
                  <a:txBody>
                    <a:bodyPr/>
                    <a:lstStyle/>
                    <a:p>
                      <a:pPr indent="0" lvl="0" marL="0" rtl="0" algn="l">
                        <a:lnSpc>
                          <a:spcPct val="115000"/>
                        </a:lnSpc>
                        <a:spcBef>
                          <a:spcPts val="0"/>
                        </a:spcBef>
                        <a:spcAft>
                          <a:spcPts val="0"/>
                        </a:spcAft>
                        <a:buNone/>
                      </a:pPr>
                      <a:r>
                        <a:rPr lang="it" sz="800"/>
                        <a:t>1.x</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5FF"/>
                    </a:solidFill>
                  </a:tcPr>
                </a:tc>
                <a:tc>
                  <a:txBody>
                    <a:bodyPr/>
                    <a:lstStyle/>
                    <a:p>
                      <a:pPr indent="0" lvl="0" marL="0" rtl="0" algn="l">
                        <a:lnSpc>
                          <a:spcPct val="115000"/>
                        </a:lnSpc>
                        <a:spcBef>
                          <a:spcPts val="0"/>
                        </a:spcBef>
                        <a:spcAft>
                          <a:spcPts val="0"/>
                        </a:spcAft>
                        <a:buNone/>
                      </a:pPr>
                      <a:r>
                        <a:rPr lang="it" sz="800"/>
                        <a:t>Upon registering, the user will automatically be logged in the website, with the navbar reflecting the change by showing the updated info</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Possession of a Google account</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The user must accept Google Terms of Service and agree with the use of Google Calendar if he wants to interact with it directly in the website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999999"/>
                      </a:solidFill>
                      <a:prstDash val="dash"/>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361950">
                <a:tc>
                  <a:txBody>
                    <a:bodyPr/>
                    <a:lstStyle/>
                    <a:p>
                      <a:pPr indent="0" lvl="0" marL="0" rtl="0" algn="l">
                        <a:lnSpc>
                          <a:spcPct val="115000"/>
                        </a:lnSpc>
                        <a:spcBef>
                          <a:spcPts val="0"/>
                        </a:spcBef>
                        <a:spcAft>
                          <a:spcPts val="0"/>
                        </a:spcAft>
                        <a:buNone/>
                      </a:pPr>
                      <a:r>
                        <a:rPr b="1" lang="it" sz="800">
                          <a:solidFill>
                            <a:srgbClr val="434343"/>
                          </a:solidFill>
                        </a:rPr>
                        <a:t>Search recipes</a:t>
                      </a:r>
                      <a:endParaRPr b="1"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lang="it" sz="800"/>
                        <a:t>As a visitor, I want to be able to search a recipe by its name, so that I can search only what interests me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it" sz="800">
                          <a:solidFill>
                            <a:srgbClr val="FFFFFF"/>
                          </a:solidFill>
                        </a:rPr>
                        <a:t>2 Med</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lang="it" sz="800">
                          <a:solidFill>
                            <a:srgbClr val="FFFFFF"/>
                          </a:solidFill>
                        </a:rPr>
                        <a:t>2 Med</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it" sz="800">
                          <a:solidFill>
                            <a:srgbClr val="666666"/>
                          </a:solidFill>
                        </a:rPr>
                        <a:t>3 Med</a:t>
                      </a:r>
                      <a:endParaRPr sz="800">
                        <a:solidFill>
                          <a:srgbClr val="666666"/>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it" sz="800">
                          <a:solidFill>
                            <a:srgbClr val="434343"/>
                          </a:solidFill>
                        </a:rPr>
                        <a:t>MD</a:t>
                      </a:r>
                      <a:endParaRPr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EA0B6"/>
                    </a:solidFill>
                  </a:tcPr>
                </a:tc>
                <a:tc>
                  <a:txBody>
                    <a:bodyPr/>
                    <a:lstStyle/>
                    <a:p>
                      <a:pPr indent="0" lvl="0" marL="0" rtl="0" algn="l">
                        <a:lnSpc>
                          <a:spcPct val="115000"/>
                        </a:lnSpc>
                        <a:spcBef>
                          <a:spcPts val="0"/>
                        </a:spcBef>
                        <a:spcAft>
                          <a:spcPts val="0"/>
                        </a:spcAft>
                        <a:buNone/>
                      </a:pPr>
                      <a:r>
                        <a:rPr lang="it" sz="800"/>
                        <a:t>3.x</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5FF"/>
                    </a:solidFill>
                  </a:tcPr>
                </a:tc>
                <a:tc>
                  <a:txBody>
                    <a:bodyPr/>
                    <a:lstStyle/>
                    <a:p>
                      <a:pPr indent="0" lvl="0" marL="0" rtl="0" algn="l">
                        <a:lnSpc>
                          <a:spcPct val="115000"/>
                        </a:lnSpc>
                        <a:spcBef>
                          <a:spcPts val="0"/>
                        </a:spcBef>
                        <a:spcAft>
                          <a:spcPts val="0"/>
                        </a:spcAft>
                        <a:buNone/>
                      </a:pPr>
                      <a:r>
                        <a:rPr lang="it" sz="800"/>
                        <a:t>The user will see a list of recipes matching the searched value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API service provider and related API Key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The user must avoid being too specific in the search terms since most recipes are particularly specific in their names</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999999"/>
                      </a:solidFill>
                      <a:prstDash val="dash"/>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361950">
                <a:tc>
                  <a:txBody>
                    <a:bodyPr/>
                    <a:lstStyle/>
                    <a:p>
                      <a:pPr indent="0" lvl="0" marL="0" rtl="0" algn="l">
                        <a:lnSpc>
                          <a:spcPct val="115000"/>
                        </a:lnSpc>
                        <a:spcBef>
                          <a:spcPts val="0"/>
                        </a:spcBef>
                        <a:spcAft>
                          <a:spcPts val="0"/>
                        </a:spcAft>
                        <a:buNone/>
                      </a:pPr>
                      <a:r>
                        <a:rPr b="1" lang="it" sz="800">
                          <a:solidFill>
                            <a:srgbClr val="434343"/>
                          </a:solidFill>
                        </a:rPr>
                        <a:t>Show Recipe Information</a:t>
                      </a:r>
                      <a:endParaRPr b="1"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lang="it" sz="800"/>
                        <a:t>As a visitor, I want to be able to see the information of a recipe, so that I can learn more about it</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it" sz="800">
                          <a:solidFill>
                            <a:srgbClr val="FFFFFF"/>
                          </a:solidFill>
                        </a:rPr>
                        <a:t>2 Med</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lang="it" sz="800">
                          <a:solidFill>
                            <a:srgbClr val="FFFFFF"/>
                          </a:solidFill>
                        </a:rPr>
                        <a:t>1 High</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l">
                        <a:lnSpc>
                          <a:spcPct val="115000"/>
                        </a:lnSpc>
                        <a:spcBef>
                          <a:spcPts val="0"/>
                        </a:spcBef>
                        <a:spcAft>
                          <a:spcPts val="0"/>
                        </a:spcAft>
                        <a:buNone/>
                      </a:pPr>
                      <a:r>
                        <a:rPr lang="it" sz="800">
                          <a:solidFill>
                            <a:srgbClr val="666666"/>
                          </a:solidFill>
                        </a:rPr>
                        <a:t>3 Med</a:t>
                      </a:r>
                      <a:endParaRPr sz="800">
                        <a:solidFill>
                          <a:srgbClr val="666666"/>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it" sz="800">
                          <a:solidFill>
                            <a:srgbClr val="FFFFFF"/>
                          </a:solidFill>
                        </a:rPr>
                        <a:t>LG</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D507E"/>
                    </a:solidFill>
                  </a:tcPr>
                </a:tc>
                <a:tc>
                  <a:txBody>
                    <a:bodyPr/>
                    <a:lstStyle/>
                    <a:p>
                      <a:pPr indent="0" lvl="0" marL="0" rtl="0" algn="l">
                        <a:lnSpc>
                          <a:spcPct val="115000"/>
                        </a:lnSpc>
                        <a:spcBef>
                          <a:spcPts val="0"/>
                        </a:spcBef>
                        <a:spcAft>
                          <a:spcPts val="0"/>
                        </a:spcAft>
                        <a:buNone/>
                      </a:pPr>
                      <a:r>
                        <a:rPr lang="it" sz="800"/>
                        <a:t>3.x</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5FF"/>
                    </a:solidFill>
                  </a:tcPr>
                </a:tc>
                <a:tc>
                  <a:txBody>
                    <a:bodyPr/>
                    <a:lstStyle/>
                    <a:p>
                      <a:pPr indent="0" lvl="0" marL="0" rtl="0" algn="l">
                        <a:lnSpc>
                          <a:spcPct val="115000"/>
                        </a:lnSpc>
                        <a:spcBef>
                          <a:spcPts val="0"/>
                        </a:spcBef>
                        <a:spcAft>
                          <a:spcPts val="0"/>
                        </a:spcAft>
                        <a:buNone/>
                      </a:pPr>
                      <a:r>
                        <a:rPr lang="it" sz="800"/>
                        <a:t>The user will have specific information about the selected recipe, in the form of extended description of ingredients, instructions ecc</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Depends on the user story in row #3</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The user should notice that each ingredient's card is interactive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999999"/>
                      </a:solidFill>
                      <a:prstDash val="dash"/>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57175">
                <a:tc>
                  <a:txBody>
                    <a:bodyPr/>
                    <a:lstStyle/>
                    <a:p>
                      <a:pPr indent="0" lvl="0" marL="0" rtl="0" algn="l">
                        <a:lnSpc>
                          <a:spcPct val="115000"/>
                        </a:lnSpc>
                        <a:spcBef>
                          <a:spcPts val="0"/>
                        </a:spcBef>
                        <a:spcAft>
                          <a:spcPts val="0"/>
                        </a:spcAft>
                        <a:buNone/>
                      </a:pPr>
                      <a:r>
                        <a:rPr b="1" lang="it" sz="800">
                          <a:solidFill>
                            <a:srgbClr val="434343"/>
                          </a:solidFill>
                        </a:rPr>
                        <a:t>Show Ingredient Information</a:t>
                      </a:r>
                      <a:endParaRPr b="1"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lang="it" sz="800"/>
                        <a:t>As a visitor, I want to be able to see the information of an ingredient, so that I can know the details of each ingredient in a recipe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it" sz="800"/>
                        <a:t>4 Low</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EFF8"/>
                    </a:solidFill>
                  </a:tcPr>
                </a:tc>
                <a:tc>
                  <a:txBody>
                    <a:bodyPr/>
                    <a:lstStyle/>
                    <a:p>
                      <a:pPr indent="0" lvl="0" marL="0" rtl="0" algn="l">
                        <a:lnSpc>
                          <a:spcPct val="115000"/>
                        </a:lnSpc>
                        <a:spcBef>
                          <a:spcPts val="0"/>
                        </a:spcBef>
                        <a:spcAft>
                          <a:spcPts val="0"/>
                        </a:spcAft>
                        <a:buNone/>
                      </a:pPr>
                      <a:r>
                        <a:rPr lang="it" sz="800">
                          <a:solidFill>
                            <a:srgbClr val="666666"/>
                          </a:solidFill>
                        </a:rPr>
                        <a:t>3 Med</a:t>
                      </a:r>
                      <a:endParaRPr sz="800">
                        <a:solidFill>
                          <a:srgbClr val="666666"/>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it" sz="800"/>
                        <a:t>4 Low</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EFEF"/>
                    </a:solidFill>
                  </a:tcPr>
                </a:tc>
                <a:tc>
                  <a:txBody>
                    <a:bodyPr/>
                    <a:lstStyle/>
                    <a:p>
                      <a:pPr indent="0" lvl="0" marL="0" rtl="0" algn="l">
                        <a:lnSpc>
                          <a:spcPct val="115000"/>
                        </a:lnSpc>
                        <a:spcBef>
                          <a:spcPts val="0"/>
                        </a:spcBef>
                        <a:spcAft>
                          <a:spcPts val="0"/>
                        </a:spcAft>
                        <a:buNone/>
                      </a:pPr>
                      <a:r>
                        <a:rPr lang="it" sz="800">
                          <a:solidFill>
                            <a:srgbClr val="434343"/>
                          </a:solidFill>
                        </a:rPr>
                        <a:t>SM</a:t>
                      </a:r>
                      <a:endParaRPr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DB8D2"/>
                    </a:solidFill>
                  </a:tcPr>
                </a:tc>
                <a:tc>
                  <a:txBody>
                    <a:bodyPr/>
                    <a:lstStyle/>
                    <a:p>
                      <a:pPr indent="0" lvl="0" marL="0" rtl="0" algn="l">
                        <a:lnSpc>
                          <a:spcPct val="115000"/>
                        </a:lnSpc>
                        <a:spcBef>
                          <a:spcPts val="0"/>
                        </a:spcBef>
                        <a:spcAft>
                          <a:spcPts val="0"/>
                        </a:spcAft>
                        <a:buNone/>
                      </a:pPr>
                      <a:r>
                        <a:rPr lang="it" sz="800"/>
                        <a:t>4.x</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5FF"/>
                    </a:solidFill>
                  </a:tcPr>
                </a:tc>
                <a:tc>
                  <a:txBody>
                    <a:bodyPr/>
                    <a:lstStyle/>
                    <a:p>
                      <a:pPr indent="0" lvl="0" marL="0" rtl="0" algn="l">
                        <a:lnSpc>
                          <a:spcPct val="115000"/>
                        </a:lnSpc>
                        <a:spcBef>
                          <a:spcPts val="0"/>
                        </a:spcBef>
                        <a:spcAft>
                          <a:spcPts val="0"/>
                        </a:spcAft>
                        <a:buNone/>
                      </a:pPr>
                      <a:r>
                        <a:rPr lang="it" sz="800"/>
                        <a:t>The user will see extended information about the selected ingredient</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Depends on the user story in row #4</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999999"/>
                      </a:solidFill>
                      <a:prstDash val="dash"/>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57175">
                <a:tc>
                  <a:txBody>
                    <a:bodyPr/>
                    <a:lstStyle/>
                    <a:p>
                      <a:pPr indent="0" lvl="0" marL="0" rtl="0" algn="l">
                        <a:lnSpc>
                          <a:spcPct val="115000"/>
                        </a:lnSpc>
                        <a:spcBef>
                          <a:spcPts val="0"/>
                        </a:spcBef>
                        <a:spcAft>
                          <a:spcPts val="0"/>
                        </a:spcAft>
                        <a:buNone/>
                      </a:pPr>
                      <a:r>
                        <a:rPr b="1" lang="it" sz="800">
                          <a:solidFill>
                            <a:srgbClr val="434343"/>
                          </a:solidFill>
                        </a:rPr>
                        <a:t>Suggest Recipes</a:t>
                      </a:r>
                      <a:endParaRPr b="1"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lang="it" sz="800"/>
                        <a:t>As a visitor, I want to be able to check the suggested recipes for a specific diet, so that I can be inspired in what to prepare each day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it" sz="800">
                          <a:solidFill>
                            <a:srgbClr val="666666"/>
                          </a:solidFill>
                        </a:rPr>
                        <a:t>3 Med</a:t>
                      </a:r>
                      <a:endParaRPr sz="800">
                        <a:solidFill>
                          <a:srgbClr val="666666"/>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it" sz="800">
                          <a:solidFill>
                            <a:srgbClr val="FFFFFF"/>
                          </a:solidFill>
                        </a:rPr>
                        <a:t>2 Med</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it" sz="800">
                          <a:solidFill>
                            <a:srgbClr val="FFFFFF"/>
                          </a:solidFill>
                        </a:rPr>
                        <a:t>2 Med</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it" sz="800">
                          <a:solidFill>
                            <a:srgbClr val="FFFFFF"/>
                          </a:solidFill>
                        </a:rPr>
                        <a:t>LG</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D507E"/>
                    </a:solidFill>
                  </a:tcPr>
                </a:tc>
                <a:tc>
                  <a:txBody>
                    <a:bodyPr/>
                    <a:lstStyle/>
                    <a:p>
                      <a:pPr indent="0" lvl="0" marL="0" rtl="0" algn="l">
                        <a:lnSpc>
                          <a:spcPct val="115000"/>
                        </a:lnSpc>
                        <a:spcBef>
                          <a:spcPts val="0"/>
                        </a:spcBef>
                        <a:spcAft>
                          <a:spcPts val="0"/>
                        </a:spcAft>
                        <a:buNone/>
                      </a:pPr>
                      <a:r>
                        <a:rPr lang="it" sz="800"/>
                        <a:t>4.x</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5FF"/>
                    </a:solidFill>
                  </a:tcPr>
                </a:tc>
                <a:tc>
                  <a:txBody>
                    <a:bodyPr/>
                    <a:lstStyle/>
                    <a:p>
                      <a:pPr indent="0" lvl="0" marL="0" rtl="0" algn="l">
                        <a:lnSpc>
                          <a:spcPct val="115000"/>
                        </a:lnSpc>
                        <a:spcBef>
                          <a:spcPts val="0"/>
                        </a:spcBef>
                        <a:spcAft>
                          <a:spcPts val="0"/>
                        </a:spcAft>
                        <a:buNone/>
                      </a:pPr>
                      <a:r>
                        <a:rPr lang="it" sz="800"/>
                        <a:t>The user will receive messages from the Chat-BOT in an asynchronous way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API service provider and related API Key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999999"/>
                      </a:solidFill>
                      <a:prstDash val="dash"/>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graphicFrame>
        <p:nvGraphicFramePr>
          <p:cNvPr id="206" name="Google Shape;206;p35"/>
          <p:cNvGraphicFramePr/>
          <p:nvPr/>
        </p:nvGraphicFramePr>
        <p:xfrm>
          <a:off x="79813" y="457200"/>
          <a:ext cx="3000000" cy="3000000"/>
        </p:xfrm>
        <a:graphic>
          <a:graphicData uri="http://schemas.openxmlformats.org/drawingml/2006/table">
            <a:tbl>
              <a:tblPr>
                <a:noFill/>
                <a:tableStyleId>{92F2738C-1372-4557-9D46-9083F3DE5DFE}</a:tableStyleId>
              </a:tblPr>
              <a:tblGrid>
                <a:gridCol w="697200"/>
                <a:gridCol w="1533800"/>
                <a:gridCol w="553675"/>
                <a:gridCol w="398325"/>
                <a:gridCol w="382750"/>
                <a:gridCol w="561450"/>
                <a:gridCol w="538150"/>
                <a:gridCol w="1481350"/>
                <a:gridCol w="867550"/>
                <a:gridCol w="1970125"/>
              </a:tblGrid>
              <a:tr h="257175">
                <a:tc>
                  <a:txBody>
                    <a:bodyPr/>
                    <a:lstStyle/>
                    <a:p>
                      <a:pPr indent="0" lvl="0" marL="0" rtl="0" algn="l">
                        <a:lnSpc>
                          <a:spcPct val="115000"/>
                        </a:lnSpc>
                        <a:spcBef>
                          <a:spcPts val="0"/>
                        </a:spcBef>
                        <a:spcAft>
                          <a:spcPts val="0"/>
                        </a:spcAft>
                        <a:buNone/>
                      </a:pPr>
                      <a:r>
                        <a:rPr b="1" lang="it" sz="800">
                          <a:solidFill>
                            <a:srgbClr val="434343"/>
                          </a:solidFill>
                        </a:rPr>
                        <a:t>Login</a:t>
                      </a:r>
                      <a:endParaRPr b="1"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lang="it" sz="800"/>
                        <a:t>As a registered user, I want to be able to perform the login, so that I can access other system's functionalities</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it" sz="800">
                          <a:solidFill>
                            <a:srgbClr val="FFFFFF"/>
                          </a:solidFill>
                        </a:rPr>
                        <a:t>2 Med</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lang="it" sz="800">
                          <a:solidFill>
                            <a:srgbClr val="FFFFFF"/>
                          </a:solidFill>
                        </a:rPr>
                        <a:t>1 High</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l">
                        <a:lnSpc>
                          <a:spcPct val="115000"/>
                        </a:lnSpc>
                        <a:spcBef>
                          <a:spcPts val="0"/>
                        </a:spcBef>
                        <a:spcAft>
                          <a:spcPts val="0"/>
                        </a:spcAft>
                        <a:buNone/>
                      </a:pPr>
                      <a:r>
                        <a:rPr lang="it" sz="800">
                          <a:solidFill>
                            <a:srgbClr val="FFFFFF"/>
                          </a:solidFill>
                        </a:rPr>
                        <a:t>2 Med</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it" sz="800">
                          <a:solidFill>
                            <a:srgbClr val="434343"/>
                          </a:solidFill>
                        </a:rPr>
                        <a:t>MD</a:t>
                      </a:r>
                      <a:endParaRPr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EA0B6"/>
                    </a:solidFill>
                  </a:tcPr>
                </a:tc>
                <a:tc>
                  <a:txBody>
                    <a:bodyPr/>
                    <a:lstStyle/>
                    <a:p>
                      <a:pPr indent="0" lvl="0" marL="0" rtl="0" algn="l">
                        <a:lnSpc>
                          <a:spcPct val="115000"/>
                        </a:lnSpc>
                        <a:spcBef>
                          <a:spcPts val="0"/>
                        </a:spcBef>
                        <a:spcAft>
                          <a:spcPts val="0"/>
                        </a:spcAft>
                        <a:buNone/>
                      </a:pPr>
                      <a:r>
                        <a:rPr lang="it" sz="800"/>
                        <a:t>1.x</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5FF"/>
                    </a:solidFill>
                  </a:tcPr>
                </a:tc>
                <a:tc>
                  <a:txBody>
                    <a:bodyPr/>
                    <a:lstStyle/>
                    <a:p>
                      <a:pPr indent="0" lvl="0" marL="0" rtl="0" algn="l">
                        <a:lnSpc>
                          <a:spcPct val="115000"/>
                        </a:lnSpc>
                        <a:spcBef>
                          <a:spcPts val="0"/>
                        </a:spcBef>
                        <a:spcAft>
                          <a:spcPts val="0"/>
                        </a:spcAft>
                        <a:buNone/>
                      </a:pPr>
                      <a:r>
                        <a:rPr lang="it" sz="800"/>
                        <a:t>The user will notice the change in the navbar reflecting that he is logged in the website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Depends on the user story in row #2</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999999"/>
                      </a:solidFill>
                      <a:prstDash val="dash"/>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57175">
                <a:tc>
                  <a:txBody>
                    <a:bodyPr/>
                    <a:lstStyle/>
                    <a:p>
                      <a:pPr indent="0" lvl="0" marL="0" rtl="0" algn="l">
                        <a:lnSpc>
                          <a:spcPct val="115000"/>
                        </a:lnSpc>
                        <a:spcBef>
                          <a:spcPts val="0"/>
                        </a:spcBef>
                        <a:spcAft>
                          <a:spcPts val="0"/>
                        </a:spcAft>
                        <a:buNone/>
                      </a:pPr>
                      <a:r>
                        <a:rPr b="1" lang="it" sz="800">
                          <a:solidFill>
                            <a:srgbClr val="434343"/>
                          </a:solidFill>
                        </a:rPr>
                        <a:t>Logout</a:t>
                      </a:r>
                      <a:endParaRPr b="1"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lang="it" sz="800"/>
                        <a:t>As a registered user, I want to be able to perform the logout, so that I can leave my information within the website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it" sz="800">
                          <a:solidFill>
                            <a:srgbClr val="666666"/>
                          </a:solidFill>
                        </a:rPr>
                        <a:t>3 Med</a:t>
                      </a:r>
                      <a:endParaRPr sz="800">
                        <a:solidFill>
                          <a:srgbClr val="666666"/>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it" sz="800">
                          <a:solidFill>
                            <a:srgbClr val="666666"/>
                          </a:solidFill>
                        </a:rPr>
                        <a:t>3 Med</a:t>
                      </a:r>
                      <a:endParaRPr sz="800">
                        <a:solidFill>
                          <a:srgbClr val="666666"/>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it" sz="800"/>
                        <a:t>4 Low</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EFEF"/>
                    </a:solidFill>
                  </a:tcPr>
                </a:tc>
                <a:tc>
                  <a:txBody>
                    <a:bodyPr/>
                    <a:lstStyle/>
                    <a:p>
                      <a:pPr indent="0" lvl="0" marL="0" rtl="0" algn="l">
                        <a:lnSpc>
                          <a:spcPct val="115000"/>
                        </a:lnSpc>
                        <a:spcBef>
                          <a:spcPts val="0"/>
                        </a:spcBef>
                        <a:spcAft>
                          <a:spcPts val="0"/>
                        </a:spcAft>
                        <a:buNone/>
                      </a:pPr>
                      <a:r>
                        <a:rPr lang="it" sz="800">
                          <a:solidFill>
                            <a:srgbClr val="434343"/>
                          </a:solidFill>
                        </a:rPr>
                        <a:t>SM</a:t>
                      </a:r>
                      <a:endParaRPr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DB8D2"/>
                    </a:solidFill>
                  </a:tcPr>
                </a:tc>
                <a:tc>
                  <a:txBody>
                    <a:bodyPr/>
                    <a:lstStyle/>
                    <a:p>
                      <a:pPr indent="0" lvl="0" marL="0" rtl="0" algn="l">
                        <a:lnSpc>
                          <a:spcPct val="115000"/>
                        </a:lnSpc>
                        <a:spcBef>
                          <a:spcPts val="0"/>
                        </a:spcBef>
                        <a:spcAft>
                          <a:spcPts val="0"/>
                        </a:spcAft>
                        <a:buNone/>
                      </a:pPr>
                      <a:r>
                        <a:rPr lang="it" sz="800"/>
                        <a:t>1.x</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5FF"/>
                    </a:solidFill>
                  </a:tcPr>
                </a:tc>
                <a:tc>
                  <a:txBody>
                    <a:bodyPr/>
                    <a:lstStyle/>
                    <a:p>
                      <a:pPr indent="0" lvl="0" marL="0" rtl="0" algn="l">
                        <a:lnSpc>
                          <a:spcPct val="115000"/>
                        </a:lnSpc>
                        <a:spcBef>
                          <a:spcPts val="0"/>
                        </a:spcBef>
                        <a:spcAft>
                          <a:spcPts val="0"/>
                        </a:spcAft>
                        <a:buNone/>
                      </a:pPr>
                      <a:r>
                        <a:rPr lang="it" sz="800"/>
                        <a:t>The user will be redirected to the home page, noticing the possibility to login</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Depends on the user story in row #7</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999999"/>
                      </a:solidFill>
                      <a:prstDash val="dash"/>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361950">
                <a:tc>
                  <a:txBody>
                    <a:bodyPr/>
                    <a:lstStyle/>
                    <a:p>
                      <a:pPr indent="0" lvl="0" marL="0" rtl="0" algn="l">
                        <a:lnSpc>
                          <a:spcPct val="115000"/>
                        </a:lnSpc>
                        <a:spcBef>
                          <a:spcPts val="0"/>
                        </a:spcBef>
                        <a:spcAft>
                          <a:spcPts val="0"/>
                        </a:spcAft>
                        <a:buNone/>
                      </a:pPr>
                      <a:r>
                        <a:rPr b="1" lang="it" sz="800">
                          <a:solidFill>
                            <a:srgbClr val="434343"/>
                          </a:solidFill>
                        </a:rPr>
                        <a:t>Profile</a:t>
                      </a:r>
                      <a:endParaRPr b="1"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lang="it" sz="800"/>
                        <a:t>As a registered user, I want to be able to access my profile page, so that I can check my personal information</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it" sz="800">
                          <a:solidFill>
                            <a:srgbClr val="FFFFFF"/>
                          </a:solidFill>
                        </a:rPr>
                        <a:t>1 High</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tcPr>
                </a:tc>
                <a:tc>
                  <a:txBody>
                    <a:bodyPr/>
                    <a:lstStyle/>
                    <a:p>
                      <a:pPr indent="0" lvl="0" marL="0" rtl="0" algn="l">
                        <a:lnSpc>
                          <a:spcPct val="115000"/>
                        </a:lnSpc>
                        <a:spcBef>
                          <a:spcPts val="0"/>
                        </a:spcBef>
                        <a:spcAft>
                          <a:spcPts val="0"/>
                        </a:spcAft>
                        <a:buNone/>
                      </a:pPr>
                      <a:r>
                        <a:rPr lang="it" sz="800">
                          <a:solidFill>
                            <a:srgbClr val="FFFFFF"/>
                          </a:solidFill>
                        </a:rPr>
                        <a:t>1 High</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l">
                        <a:lnSpc>
                          <a:spcPct val="115000"/>
                        </a:lnSpc>
                        <a:spcBef>
                          <a:spcPts val="0"/>
                        </a:spcBef>
                        <a:spcAft>
                          <a:spcPts val="0"/>
                        </a:spcAft>
                        <a:buNone/>
                      </a:pPr>
                      <a:r>
                        <a:rPr lang="it" sz="800">
                          <a:solidFill>
                            <a:srgbClr val="FFFFFF"/>
                          </a:solidFill>
                        </a:rPr>
                        <a:t>2 Med</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it" sz="800">
                          <a:solidFill>
                            <a:srgbClr val="FFFFFF"/>
                          </a:solidFill>
                        </a:rPr>
                        <a:t>LG</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D507E"/>
                    </a:solidFill>
                  </a:tcPr>
                </a:tc>
                <a:tc>
                  <a:txBody>
                    <a:bodyPr/>
                    <a:lstStyle/>
                    <a:p>
                      <a:pPr indent="0" lvl="0" marL="0" rtl="0" algn="l">
                        <a:lnSpc>
                          <a:spcPct val="115000"/>
                        </a:lnSpc>
                        <a:spcBef>
                          <a:spcPts val="0"/>
                        </a:spcBef>
                        <a:spcAft>
                          <a:spcPts val="0"/>
                        </a:spcAft>
                        <a:buNone/>
                      </a:pPr>
                      <a:r>
                        <a:rPr lang="it" sz="800"/>
                        <a:t>1.x</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5FF"/>
                    </a:solidFill>
                  </a:tcPr>
                </a:tc>
                <a:tc>
                  <a:txBody>
                    <a:bodyPr/>
                    <a:lstStyle/>
                    <a:p>
                      <a:pPr indent="0" lvl="0" marL="0" rtl="0" algn="l">
                        <a:lnSpc>
                          <a:spcPct val="115000"/>
                        </a:lnSpc>
                        <a:spcBef>
                          <a:spcPts val="0"/>
                        </a:spcBef>
                        <a:spcAft>
                          <a:spcPts val="0"/>
                        </a:spcAft>
                        <a:buNone/>
                      </a:pPr>
                      <a:r>
                        <a:rPr lang="it" sz="800"/>
                        <a:t>The user will see all of his information in a detailed page, including his account data as well as his favorites recipes and his calendar</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Depends on the user story in row #2 and #7</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After the first registration, this page may be relatively empty so it is suggested that the user interacts a little bit with the system first</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999999"/>
                      </a:solidFill>
                      <a:prstDash val="dash"/>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571500">
                <a:tc>
                  <a:txBody>
                    <a:bodyPr/>
                    <a:lstStyle/>
                    <a:p>
                      <a:pPr indent="0" lvl="0" marL="0" rtl="0" algn="l">
                        <a:lnSpc>
                          <a:spcPct val="115000"/>
                        </a:lnSpc>
                        <a:spcBef>
                          <a:spcPts val="0"/>
                        </a:spcBef>
                        <a:spcAft>
                          <a:spcPts val="0"/>
                        </a:spcAft>
                        <a:buNone/>
                      </a:pPr>
                      <a:r>
                        <a:rPr b="1" lang="it" sz="800">
                          <a:solidFill>
                            <a:srgbClr val="434343"/>
                          </a:solidFill>
                        </a:rPr>
                        <a:t>Calendar Creation</a:t>
                      </a:r>
                      <a:endParaRPr b="1"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lang="it" sz="800"/>
                        <a:t>As a registered user, I want to be able to create a Calendar, so that I can populate it with events relating recipes</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it" sz="800">
                          <a:solidFill>
                            <a:srgbClr val="FFFFFF"/>
                          </a:solidFill>
                        </a:rPr>
                        <a:t>2 Med</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lang="it" sz="800">
                          <a:solidFill>
                            <a:srgbClr val="FFFFFF"/>
                          </a:solidFill>
                        </a:rPr>
                        <a:t>2 Med</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it" sz="800">
                          <a:solidFill>
                            <a:srgbClr val="FFFFFF"/>
                          </a:solidFill>
                        </a:rPr>
                        <a:t>1 High</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l">
                        <a:lnSpc>
                          <a:spcPct val="115000"/>
                        </a:lnSpc>
                        <a:spcBef>
                          <a:spcPts val="0"/>
                        </a:spcBef>
                        <a:spcAft>
                          <a:spcPts val="0"/>
                        </a:spcAft>
                        <a:buNone/>
                      </a:pPr>
                      <a:r>
                        <a:rPr lang="it" sz="800">
                          <a:solidFill>
                            <a:srgbClr val="FFFFFF"/>
                          </a:solidFill>
                        </a:rPr>
                        <a:t>XLG</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A1C4A"/>
                    </a:solidFill>
                  </a:tcPr>
                </a:tc>
                <a:tc>
                  <a:txBody>
                    <a:bodyPr/>
                    <a:lstStyle/>
                    <a:p>
                      <a:pPr indent="0" lvl="0" marL="0" rtl="0" algn="l">
                        <a:lnSpc>
                          <a:spcPct val="115000"/>
                        </a:lnSpc>
                        <a:spcBef>
                          <a:spcPts val="0"/>
                        </a:spcBef>
                        <a:spcAft>
                          <a:spcPts val="0"/>
                        </a:spcAft>
                        <a:buNone/>
                      </a:pPr>
                      <a:r>
                        <a:rPr lang="it" sz="800"/>
                        <a:t>2.x</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5FF"/>
                    </a:solidFill>
                  </a:tcPr>
                </a:tc>
                <a:tc>
                  <a:txBody>
                    <a:bodyPr/>
                    <a:lstStyle/>
                    <a:p>
                      <a:pPr indent="0" lvl="0" marL="0" rtl="0" algn="l">
                        <a:lnSpc>
                          <a:spcPct val="115000"/>
                        </a:lnSpc>
                        <a:spcBef>
                          <a:spcPts val="0"/>
                        </a:spcBef>
                        <a:spcAft>
                          <a:spcPts val="0"/>
                        </a:spcAft>
                        <a:buNone/>
                      </a:pPr>
                      <a:r>
                        <a:rPr lang="it" sz="800"/>
                        <a:t>Upon clicking the add button, the user will see the newly created calendar in the profile page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Depends on the user story in row #2 and #7</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Since a number of API calls to the Google Calendar API needs to be done, as well as an interaction with the database, a small amount of time is needed in order to correctly visualize the calendar in the profile page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999999"/>
                      </a:solidFill>
                      <a:prstDash val="dash"/>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361950">
                <a:tc>
                  <a:txBody>
                    <a:bodyPr/>
                    <a:lstStyle/>
                    <a:p>
                      <a:pPr indent="0" lvl="0" marL="0" rtl="0" algn="l">
                        <a:lnSpc>
                          <a:spcPct val="115000"/>
                        </a:lnSpc>
                        <a:spcBef>
                          <a:spcPts val="0"/>
                        </a:spcBef>
                        <a:spcAft>
                          <a:spcPts val="0"/>
                        </a:spcAft>
                        <a:buNone/>
                      </a:pPr>
                      <a:r>
                        <a:rPr b="1" lang="it" sz="800">
                          <a:solidFill>
                            <a:srgbClr val="434343"/>
                          </a:solidFill>
                        </a:rPr>
                        <a:t>Calendar Deletion</a:t>
                      </a:r>
                      <a:endParaRPr b="1"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lang="it" sz="800"/>
                        <a:t>As a registered user, I want to be able to delete a Calendar, so that I can remove the data gathered within the website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it" sz="800">
                          <a:solidFill>
                            <a:srgbClr val="666666"/>
                          </a:solidFill>
                        </a:rPr>
                        <a:t>3 Med</a:t>
                      </a:r>
                      <a:endParaRPr sz="800">
                        <a:solidFill>
                          <a:srgbClr val="666666"/>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it" sz="800">
                          <a:solidFill>
                            <a:srgbClr val="666666"/>
                          </a:solidFill>
                        </a:rPr>
                        <a:t>3 Med</a:t>
                      </a:r>
                      <a:endParaRPr sz="800">
                        <a:solidFill>
                          <a:srgbClr val="666666"/>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it" sz="800"/>
                        <a:t>4 Low</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EFEF"/>
                    </a:solidFill>
                  </a:tcPr>
                </a:tc>
                <a:tc>
                  <a:txBody>
                    <a:bodyPr/>
                    <a:lstStyle/>
                    <a:p>
                      <a:pPr indent="0" lvl="0" marL="0" rtl="0" algn="l">
                        <a:lnSpc>
                          <a:spcPct val="115000"/>
                        </a:lnSpc>
                        <a:spcBef>
                          <a:spcPts val="0"/>
                        </a:spcBef>
                        <a:spcAft>
                          <a:spcPts val="0"/>
                        </a:spcAft>
                        <a:buNone/>
                      </a:pPr>
                      <a:r>
                        <a:rPr lang="it" sz="800">
                          <a:solidFill>
                            <a:srgbClr val="FFFFFF"/>
                          </a:solidFill>
                        </a:rPr>
                        <a:t>LG</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D507E"/>
                    </a:solidFill>
                  </a:tcPr>
                </a:tc>
                <a:tc>
                  <a:txBody>
                    <a:bodyPr/>
                    <a:lstStyle/>
                    <a:p>
                      <a:pPr indent="0" lvl="0" marL="0" rtl="0" algn="l">
                        <a:lnSpc>
                          <a:spcPct val="115000"/>
                        </a:lnSpc>
                        <a:spcBef>
                          <a:spcPts val="0"/>
                        </a:spcBef>
                        <a:spcAft>
                          <a:spcPts val="0"/>
                        </a:spcAft>
                        <a:buNone/>
                      </a:pPr>
                      <a:r>
                        <a:rPr lang="it" sz="800"/>
                        <a:t>2.x</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5FF"/>
                    </a:solidFill>
                  </a:tcPr>
                </a:tc>
                <a:tc>
                  <a:txBody>
                    <a:bodyPr/>
                    <a:lstStyle/>
                    <a:p>
                      <a:pPr indent="0" lvl="0" marL="0" rtl="0" algn="l">
                        <a:lnSpc>
                          <a:spcPct val="115000"/>
                        </a:lnSpc>
                        <a:spcBef>
                          <a:spcPts val="0"/>
                        </a:spcBef>
                        <a:spcAft>
                          <a:spcPts val="0"/>
                        </a:spcAft>
                        <a:buNone/>
                      </a:pPr>
                      <a:r>
                        <a:rPr lang="it" sz="800"/>
                        <a:t>Upon clicking the delete button, the user will notice that the calendar will no longer be visible in the profile page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Depends on the user story in row #10</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As before, a small amount of time may be needed in order to properly update the profile page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999999"/>
                      </a:solidFill>
                      <a:prstDash val="dash"/>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361950">
                <a:tc>
                  <a:txBody>
                    <a:bodyPr/>
                    <a:lstStyle/>
                    <a:p>
                      <a:pPr indent="0" lvl="0" marL="0" rtl="0" algn="l">
                        <a:lnSpc>
                          <a:spcPct val="115000"/>
                        </a:lnSpc>
                        <a:spcBef>
                          <a:spcPts val="0"/>
                        </a:spcBef>
                        <a:spcAft>
                          <a:spcPts val="0"/>
                        </a:spcAft>
                        <a:buNone/>
                      </a:pPr>
                      <a:r>
                        <a:rPr b="1" lang="it" sz="800">
                          <a:solidFill>
                            <a:srgbClr val="434343"/>
                          </a:solidFill>
                        </a:rPr>
                        <a:t>Add Event</a:t>
                      </a:r>
                      <a:endParaRPr b="1"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lang="it" sz="800"/>
                        <a:t>As a registered user, I want to be able to add an event to my Calendar, so that I can be reminded on a specific day to prepare a particular recipe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it" sz="800">
                          <a:solidFill>
                            <a:srgbClr val="FFFFFF"/>
                          </a:solidFill>
                        </a:rPr>
                        <a:t>1 High</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tcPr>
                </a:tc>
                <a:tc>
                  <a:txBody>
                    <a:bodyPr/>
                    <a:lstStyle/>
                    <a:p>
                      <a:pPr indent="0" lvl="0" marL="0" rtl="0" algn="l">
                        <a:lnSpc>
                          <a:spcPct val="115000"/>
                        </a:lnSpc>
                        <a:spcBef>
                          <a:spcPts val="0"/>
                        </a:spcBef>
                        <a:spcAft>
                          <a:spcPts val="0"/>
                        </a:spcAft>
                        <a:buNone/>
                      </a:pPr>
                      <a:r>
                        <a:rPr lang="it" sz="800">
                          <a:solidFill>
                            <a:srgbClr val="FFFFFF"/>
                          </a:solidFill>
                        </a:rPr>
                        <a:t>2 Med</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it" sz="800">
                          <a:solidFill>
                            <a:srgbClr val="666666"/>
                          </a:solidFill>
                        </a:rPr>
                        <a:t>3 Med</a:t>
                      </a:r>
                      <a:endParaRPr sz="800">
                        <a:solidFill>
                          <a:srgbClr val="666666"/>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it" sz="800">
                          <a:solidFill>
                            <a:srgbClr val="434343"/>
                          </a:solidFill>
                        </a:rPr>
                        <a:t>MD</a:t>
                      </a:r>
                      <a:endParaRPr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EA0B6"/>
                    </a:solidFill>
                  </a:tcPr>
                </a:tc>
                <a:tc>
                  <a:txBody>
                    <a:bodyPr/>
                    <a:lstStyle/>
                    <a:p>
                      <a:pPr indent="0" lvl="0" marL="0" rtl="0" algn="l">
                        <a:lnSpc>
                          <a:spcPct val="115000"/>
                        </a:lnSpc>
                        <a:spcBef>
                          <a:spcPts val="0"/>
                        </a:spcBef>
                        <a:spcAft>
                          <a:spcPts val="0"/>
                        </a:spcAft>
                        <a:buNone/>
                      </a:pPr>
                      <a:r>
                        <a:rPr lang="it" sz="800"/>
                        <a:t>3.x</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5FF"/>
                    </a:solidFill>
                  </a:tcPr>
                </a:tc>
                <a:tc>
                  <a:txBody>
                    <a:bodyPr/>
                    <a:lstStyle/>
                    <a:p>
                      <a:pPr indent="0" lvl="0" marL="0" rtl="0" algn="l">
                        <a:lnSpc>
                          <a:spcPct val="115000"/>
                        </a:lnSpc>
                        <a:spcBef>
                          <a:spcPts val="0"/>
                        </a:spcBef>
                        <a:spcAft>
                          <a:spcPts val="0"/>
                        </a:spcAft>
                        <a:buNone/>
                      </a:pPr>
                      <a:r>
                        <a:rPr lang="it" sz="800"/>
                        <a:t>After filling the required form information, the user will be redirected to his profile page and see the newly added event</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Depends on the user story in row #10 and #4</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If the event is added for days not displayed in the current month, the user needs to scroll the various months of the calendar to check the new event</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999999"/>
                      </a:solidFill>
                      <a:prstDash val="dash"/>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graphicFrame>
        <p:nvGraphicFramePr>
          <p:cNvPr id="211" name="Google Shape;211;p36"/>
          <p:cNvGraphicFramePr/>
          <p:nvPr/>
        </p:nvGraphicFramePr>
        <p:xfrm>
          <a:off x="79813" y="547688"/>
          <a:ext cx="3000000" cy="3000000"/>
        </p:xfrm>
        <a:graphic>
          <a:graphicData uri="http://schemas.openxmlformats.org/drawingml/2006/table">
            <a:tbl>
              <a:tblPr>
                <a:noFill/>
                <a:tableStyleId>{92F2738C-1372-4557-9D46-9083F3DE5DFE}</a:tableStyleId>
              </a:tblPr>
              <a:tblGrid>
                <a:gridCol w="697200"/>
                <a:gridCol w="1533800"/>
                <a:gridCol w="553675"/>
                <a:gridCol w="398325"/>
                <a:gridCol w="382750"/>
                <a:gridCol w="561450"/>
                <a:gridCol w="538150"/>
                <a:gridCol w="1481350"/>
                <a:gridCol w="867550"/>
                <a:gridCol w="1970125"/>
              </a:tblGrid>
              <a:tr h="466725">
                <a:tc>
                  <a:txBody>
                    <a:bodyPr/>
                    <a:lstStyle/>
                    <a:p>
                      <a:pPr indent="0" lvl="0" marL="0" rtl="0" algn="l">
                        <a:lnSpc>
                          <a:spcPct val="115000"/>
                        </a:lnSpc>
                        <a:spcBef>
                          <a:spcPts val="0"/>
                        </a:spcBef>
                        <a:spcAft>
                          <a:spcPts val="0"/>
                        </a:spcAft>
                        <a:buNone/>
                      </a:pPr>
                      <a:r>
                        <a:rPr b="1" lang="it" sz="800">
                          <a:solidFill>
                            <a:srgbClr val="434343"/>
                          </a:solidFill>
                        </a:rPr>
                        <a:t>Add Recipe to Favorites</a:t>
                      </a:r>
                      <a:endParaRPr b="1"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lang="it" sz="800"/>
                        <a:t>As a registered user, I want to be able to add a recipe to my favorite list, so that I can keep track of all the recipes I like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it" sz="800">
                          <a:solidFill>
                            <a:srgbClr val="FFFFFF"/>
                          </a:solidFill>
                        </a:rPr>
                        <a:t>2 Med</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lang="it" sz="800">
                          <a:solidFill>
                            <a:srgbClr val="FFFFFF"/>
                          </a:solidFill>
                        </a:rPr>
                        <a:t>1 High</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l">
                        <a:lnSpc>
                          <a:spcPct val="115000"/>
                        </a:lnSpc>
                        <a:spcBef>
                          <a:spcPts val="0"/>
                        </a:spcBef>
                        <a:spcAft>
                          <a:spcPts val="0"/>
                        </a:spcAft>
                        <a:buNone/>
                      </a:pPr>
                      <a:r>
                        <a:rPr lang="it" sz="800">
                          <a:solidFill>
                            <a:srgbClr val="666666"/>
                          </a:solidFill>
                        </a:rPr>
                        <a:t>3 Med</a:t>
                      </a:r>
                      <a:endParaRPr sz="800">
                        <a:solidFill>
                          <a:srgbClr val="666666"/>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it" sz="800">
                          <a:solidFill>
                            <a:srgbClr val="434343"/>
                          </a:solidFill>
                        </a:rPr>
                        <a:t>MD</a:t>
                      </a:r>
                      <a:endParaRPr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EA0B6"/>
                    </a:solidFill>
                  </a:tcPr>
                </a:tc>
                <a:tc>
                  <a:txBody>
                    <a:bodyPr/>
                    <a:lstStyle/>
                    <a:p>
                      <a:pPr indent="0" lvl="0" marL="0" rtl="0" algn="l">
                        <a:lnSpc>
                          <a:spcPct val="115000"/>
                        </a:lnSpc>
                        <a:spcBef>
                          <a:spcPts val="0"/>
                        </a:spcBef>
                        <a:spcAft>
                          <a:spcPts val="0"/>
                        </a:spcAft>
                        <a:buNone/>
                      </a:pPr>
                      <a:r>
                        <a:rPr lang="it" sz="800"/>
                        <a:t>4.x</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5FF"/>
                    </a:solidFill>
                  </a:tcPr>
                </a:tc>
                <a:tc>
                  <a:txBody>
                    <a:bodyPr/>
                    <a:lstStyle/>
                    <a:p>
                      <a:pPr indent="0" lvl="0" marL="0" rtl="0" algn="l">
                        <a:lnSpc>
                          <a:spcPct val="115000"/>
                        </a:lnSpc>
                        <a:spcBef>
                          <a:spcPts val="0"/>
                        </a:spcBef>
                        <a:spcAft>
                          <a:spcPts val="0"/>
                        </a:spcAft>
                        <a:buNone/>
                      </a:pPr>
                      <a:r>
                        <a:rPr lang="it" sz="800"/>
                        <a:t>When the user is logged in, after clicking on the button to add the current recipe to his favorite list, he can see his list updated correctly in his profile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Depends on the user story in row #7 and #4</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In order to provide the best navigation for the user, after he adds a recipe to his favorite list, he will not automatically be redirected to the profile, remaining at the current visited page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999999"/>
                      </a:solidFill>
                      <a:prstDash val="dash"/>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361950">
                <a:tc>
                  <a:txBody>
                    <a:bodyPr/>
                    <a:lstStyle/>
                    <a:p>
                      <a:pPr indent="0" lvl="0" marL="0" rtl="0" algn="l">
                        <a:lnSpc>
                          <a:spcPct val="115000"/>
                        </a:lnSpc>
                        <a:spcBef>
                          <a:spcPts val="0"/>
                        </a:spcBef>
                        <a:spcAft>
                          <a:spcPts val="0"/>
                        </a:spcAft>
                        <a:buNone/>
                      </a:pPr>
                      <a:r>
                        <a:rPr b="1" lang="it" sz="800">
                          <a:solidFill>
                            <a:srgbClr val="434343"/>
                          </a:solidFill>
                        </a:rPr>
                        <a:t>Remove Recipe from Favorites</a:t>
                      </a:r>
                      <a:endParaRPr b="1"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lang="it" sz="800"/>
                        <a:t>As a registered user, I want to be able to remove a recipe from my favorite list, so that I can stop being interested in it</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it" sz="800"/>
                        <a:t>4 Low</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EFF8"/>
                    </a:solidFill>
                  </a:tcPr>
                </a:tc>
                <a:tc>
                  <a:txBody>
                    <a:bodyPr/>
                    <a:lstStyle/>
                    <a:p>
                      <a:pPr indent="0" lvl="0" marL="0" rtl="0" algn="l">
                        <a:lnSpc>
                          <a:spcPct val="115000"/>
                        </a:lnSpc>
                        <a:spcBef>
                          <a:spcPts val="0"/>
                        </a:spcBef>
                        <a:spcAft>
                          <a:spcPts val="0"/>
                        </a:spcAft>
                        <a:buNone/>
                      </a:pPr>
                      <a:r>
                        <a:rPr lang="it" sz="800">
                          <a:solidFill>
                            <a:srgbClr val="666666"/>
                          </a:solidFill>
                        </a:rPr>
                        <a:t>3 Med</a:t>
                      </a:r>
                      <a:endParaRPr sz="800">
                        <a:solidFill>
                          <a:srgbClr val="666666"/>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it" sz="800"/>
                        <a:t>4 Low</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EFEF"/>
                    </a:solidFill>
                  </a:tcPr>
                </a:tc>
                <a:tc>
                  <a:txBody>
                    <a:bodyPr/>
                    <a:lstStyle/>
                    <a:p>
                      <a:pPr indent="0" lvl="0" marL="0" rtl="0" algn="l">
                        <a:lnSpc>
                          <a:spcPct val="115000"/>
                        </a:lnSpc>
                        <a:spcBef>
                          <a:spcPts val="0"/>
                        </a:spcBef>
                        <a:spcAft>
                          <a:spcPts val="0"/>
                        </a:spcAft>
                        <a:buNone/>
                      </a:pPr>
                      <a:r>
                        <a:rPr lang="it" sz="800">
                          <a:solidFill>
                            <a:srgbClr val="434343"/>
                          </a:solidFill>
                        </a:rPr>
                        <a:t>MD</a:t>
                      </a:r>
                      <a:endParaRPr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EA0B6"/>
                    </a:solidFill>
                  </a:tcPr>
                </a:tc>
                <a:tc>
                  <a:txBody>
                    <a:bodyPr/>
                    <a:lstStyle/>
                    <a:p>
                      <a:pPr indent="0" lvl="0" marL="0" rtl="0" algn="l">
                        <a:lnSpc>
                          <a:spcPct val="115000"/>
                        </a:lnSpc>
                        <a:spcBef>
                          <a:spcPts val="0"/>
                        </a:spcBef>
                        <a:spcAft>
                          <a:spcPts val="0"/>
                        </a:spcAft>
                        <a:buNone/>
                      </a:pPr>
                      <a:r>
                        <a:rPr lang="it" sz="800"/>
                        <a:t>4.x</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5FF"/>
                    </a:solidFill>
                  </a:tcPr>
                </a:tc>
                <a:tc>
                  <a:txBody>
                    <a:bodyPr/>
                    <a:lstStyle/>
                    <a:p>
                      <a:pPr indent="0" lvl="0" marL="0" rtl="0" algn="l">
                        <a:lnSpc>
                          <a:spcPct val="115000"/>
                        </a:lnSpc>
                        <a:spcBef>
                          <a:spcPts val="0"/>
                        </a:spcBef>
                        <a:spcAft>
                          <a:spcPts val="0"/>
                        </a:spcAft>
                        <a:buNone/>
                      </a:pPr>
                      <a:r>
                        <a:rPr lang="it" sz="800"/>
                        <a:t>The user will see his favorite list automatically updated in his profile, with the selected recipe removed from the list</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Depends on the user story in row #9</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It follows the same principles of the previous user story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999999"/>
                      </a:solidFill>
                      <a:prstDash val="dash"/>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361950">
                <a:tc>
                  <a:txBody>
                    <a:bodyPr/>
                    <a:lstStyle/>
                    <a:p>
                      <a:pPr indent="0" lvl="0" marL="0" rtl="0" algn="l">
                        <a:lnSpc>
                          <a:spcPct val="115000"/>
                        </a:lnSpc>
                        <a:spcBef>
                          <a:spcPts val="0"/>
                        </a:spcBef>
                        <a:spcAft>
                          <a:spcPts val="0"/>
                        </a:spcAft>
                        <a:buNone/>
                      </a:pPr>
                      <a:r>
                        <a:rPr b="1" lang="it" sz="800">
                          <a:solidFill>
                            <a:srgbClr val="434343"/>
                          </a:solidFill>
                        </a:rPr>
                        <a:t>Show Favorites List</a:t>
                      </a:r>
                      <a:endParaRPr b="1"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lang="it" sz="800"/>
                        <a:t>As a registered user, I want to be able to see my favorite list, so that I can check my current interests in recipes</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it" sz="800">
                          <a:solidFill>
                            <a:srgbClr val="FFFFFF"/>
                          </a:solidFill>
                        </a:rPr>
                        <a:t>2 Med</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lang="it" sz="800">
                          <a:solidFill>
                            <a:srgbClr val="FFFFFF"/>
                          </a:solidFill>
                        </a:rPr>
                        <a:t>1 High</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l">
                        <a:lnSpc>
                          <a:spcPct val="115000"/>
                        </a:lnSpc>
                        <a:spcBef>
                          <a:spcPts val="0"/>
                        </a:spcBef>
                        <a:spcAft>
                          <a:spcPts val="0"/>
                        </a:spcAft>
                        <a:buNone/>
                      </a:pPr>
                      <a:r>
                        <a:rPr lang="it" sz="800">
                          <a:solidFill>
                            <a:srgbClr val="FFFFFF"/>
                          </a:solidFill>
                        </a:rPr>
                        <a:t>2 Med</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it" sz="800">
                          <a:solidFill>
                            <a:srgbClr val="434343"/>
                          </a:solidFill>
                        </a:rPr>
                        <a:t>SM</a:t>
                      </a:r>
                      <a:endParaRPr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DB8D2"/>
                    </a:solidFill>
                  </a:tcPr>
                </a:tc>
                <a:tc>
                  <a:txBody>
                    <a:bodyPr/>
                    <a:lstStyle/>
                    <a:p>
                      <a:pPr indent="0" lvl="0" marL="0" rtl="0" algn="l">
                        <a:lnSpc>
                          <a:spcPct val="115000"/>
                        </a:lnSpc>
                        <a:spcBef>
                          <a:spcPts val="0"/>
                        </a:spcBef>
                        <a:spcAft>
                          <a:spcPts val="0"/>
                        </a:spcAft>
                        <a:buNone/>
                      </a:pPr>
                      <a:r>
                        <a:rPr lang="it" sz="800"/>
                        <a:t>4.x</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5FF"/>
                    </a:solidFill>
                  </a:tcPr>
                </a:tc>
                <a:tc>
                  <a:txBody>
                    <a:bodyPr/>
                    <a:lstStyle/>
                    <a:p>
                      <a:pPr indent="0" lvl="0" marL="0" rtl="0" algn="l">
                        <a:lnSpc>
                          <a:spcPct val="115000"/>
                        </a:lnSpc>
                        <a:spcBef>
                          <a:spcPts val="0"/>
                        </a:spcBef>
                        <a:spcAft>
                          <a:spcPts val="0"/>
                        </a:spcAft>
                        <a:buNone/>
                      </a:pPr>
                      <a:r>
                        <a:rPr lang="it" sz="800"/>
                        <a:t>Once entering the profile, the user will be able to correctly see the displayed favorite list, at the right-hand side of the page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Depends on the user story in row #9</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999999"/>
                      </a:solidFill>
                      <a:prstDash val="dash"/>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781050">
                <a:tc>
                  <a:txBody>
                    <a:bodyPr/>
                    <a:lstStyle/>
                    <a:p>
                      <a:pPr indent="0" lvl="0" marL="0" rtl="0" algn="l">
                        <a:lnSpc>
                          <a:spcPct val="115000"/>
                        </a:lnSpc>
                        <a:spcBef>
                          <a:spcPts val="0"/>
                        </a:spcBef>
                        <a:spcAft>
                          <a:spcPts val="0"/>
                        </a:spcAft>
                        <a:buNone/>
                      </a:pPr>
                      <a:r>
                        <a:rPr b="1" lang="it" sz="800">
                          <a:solidFill>
                            <a:srgbClr val="434343"/>
                          </a:solidFill>
                        </a:rPr>
                        <a:t>Delete Account</a:t>
                      </a:r>
                      <a:endParaRPr b="1"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lang="it" sz="800"/>
                        <a:t>As a registered user, I want to be able to delete my personal account, so that I can remove everything related to it from the website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it" sz="800">
                          <a:solidFill>
                            <a:srgbClr val="FFFFFF"/>
                          </a:solidFill>
                        </a:rPr>
                        <a:t>2 Med</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lang="it" sz="800">
                          <a:solidFill>
                            <a:srgbClr val="FFFFFF"/>
                          </a:solidFill>
                        </a:rPr>
                        <a:t>2 Med</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it" sz="800">
                          <a:solidFill>
                            <a:srgbClr val="FFFFFF"/>
                          </a:solidFill>
                        </a:rPr>
                        <a:t>2 Med</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it" sz="800">
                          <a:solidFill>
                            <a:srgbClr val="434343"/>
                          </a:solidFill>
                        </a:rPr>
                        <a:t>MD</a:t>
                      </a:r>
                      <a:endParaRPr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EA0B6"/>
                    </a:solidFill>
                  </a:tcPr>
                </a:tc>
                <a:tc>
                  <a:txBody>
                    <a:bodyPr/>
                    <a:lstStyle/>
                    <a:p>
                      <a:pPr indent="0" lvl="0" marL="0" rtl="0" algn="l">
                        <a:lnSpc>
                          <a:spcPct val="115000"/>
                        </a:lnSpc>
                        <a:spcBef>
                          <a:spcPts val="0"/>
                        </a:spcBef>
                        <a:spcAft>
                          <a:spcPts val="0"/>
                        </a:spcAft>
                        <a:buNone/>
                      </a:pPr>
                      <a:r>
                        <a:rPr lang="it" sz="800"/>
                        <a:t>1.x</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5FF"/>
                    </a:solidFill>
                  </a:tcPr>
                </a:tc>
                <a:tc>
                  <a:txBody>
                    <a:bodyPr/>
                    <a:lstStyle/>
                    <a:p>
                      <a:pPr indent="0" lvl="0" marL="0" rtl="0" algn="l">
                        <a:lnSpc>
                          <a:spcPct val="115000"/>
                        </a:lnSpc>
                        <a:spcBef>
                          <a:spcPts val="0"/>
                        </a:spcBef>
                        <a:spcAft>
                          <a:spcPts val="0"/>
                        </a:spcAft>
                        <a:buNone/>
                      </a:pPr>
                      <a:r>
                        <a:rPr lang="it" sz="800"/>
                        <a:t>The user will automatically be redirected to the home page, in which he has the ability to register to the website again</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Depends on the user story in row #9</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When deleting the account from the website, the user will not be automatically have the consent removed from the services he agreed before (Google account and Google Calendar). In order to do so, he has to enter his personal area in his Google account and remove the consents manually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999999"/>
                      </a:solidFill>
                      <a:prstDash val="dash"/>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361950">
                <a:tc>
                  <a:txBody>
                    <a:bodyPr/>
                    <a:lstStyle/>
                    <a:p>
                      <a:pPr indent="0" lvl="0" marL="0" rtl="0" algn="l">
                        <a:lnSpc>
                          <a:spcPct val="115000"/>
                        </a:lnSpc>
                        <a:spcBef>
                          <a:spcPts val="0"/>
                        </a:spcBef>
                        <a:spcAft>
                          <a:spcPts val="0"/>
                        </a:spcAft>
                        <a:buNone/>
                      </a:pPr>
                      <a:r>
                        <a:rPr b="1" lang="it" sz="800">
                          <a:solidFill>
                            <a:srgbClr val="434343"/>
                          </a:solidFill>
                        </a:rPr>
                        <a:t>Mail Notification</a:t>
                      </a:r>
                      <a:endParaRPr b="1" sz="8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lang="it" sz="800"/>
                        <a:t>As a visitor, I want to be able to receive a mail notification when registering, so that I can know if the registration process has succeeded</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it" sz="800">
                          <a:solidFill>
                            <a:srgbClr val="FFFFFF"/>
                          </a:solidFill>
                        </a:rPr>
                        <a:t>2 Med</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lang="it" sz="800">
                          <a:solidFill>
                            <a:srgbClr val="666666"/>
                          </a:solidFill>
                        </a:rPr>
                        <a:t>3 Med</a:t>
                      </a:r>
                      <a:endParaRPr sz="800">
                        <a:solidFill>
                          <a:srgbClr val="666666"/>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it" sz="800">
                          <a:solidFill>
                            <a:srgbClr val="FFFFFF"/>
                          </a:solidFill>
                        </a:rPr>
                        <a:t>2 Med</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it" sz="800">
                          <a:solidFill>
                            <a:srgbClr val="FFFFFF"/>
                          </a:solidFill>
                        </a:rPr>
                        <a:t>LG</a:t>
                      </a:r>
                      <a:endParaRPr sz="8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D507E"/>
                    </a:solidFill>
                  </a:tcPr>
                </a:tc>
                <a:tc>
                  <a:txBody>
                    <a:bodyPr/>
                    <a:lstStyle/>
                    <a:p>
                      <a:pPr indent="0" lvl="0" marL="0" rtl="0" algn="l">
                        <a:lnSpc>
                          <a:spcPct val="115000"/>
                        </a:lnSpc>
                        <a:spcBef>
                          <a:spcPts val="0"/>
                        </a:spcBef>
                        <a:spcAft>
                          <a:spcPts val="0"/>
                        </a:spcAft>
                        <a:buNone/>
                      </a:pPr>
                      <a:r>
                        <a:rPr lang="it" sz="800"/>
                        <a:t>5.x</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5FF"/>
                    </a:solidFill>
                  </a:tcPr>
                </a:tc>
                <a:tc>
                  <a:txBody>
                    <a:bodyPr/>
                    <a:lstStyle/>
                    <a:p>
                      <a:pPr indent="0" lvl="0" marL="0" rtl="0" algn="l">
                        <a:lnSpc>
                          <a:spcPct val="115000"/>
                        </a:lnSpc>
                        <a:spcBef>
                          <a:spcPts val="0"/>
                        </a:spcBef>
                        <a:spcAft>
                          <a:spcPts val="0"/>
                        </a:spcAft>
                        <a:buNone/>
                      </a:pPr>
                      <a:r>
                        <a:rPr lang="it" sz="800"/>
                        <a:t>The user will receive a mail to the Google account used to register in the system</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Depends on the user story in row #2</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it" sz="800"/>
                        <a:t>The user may not have the notifications activated for gmail, so in order to see the feedback he may directly enter the app and check the latest mails</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999999"/>
                      </a:solidFill>
                      <a:prstDash val="dash"/>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7" title="Chart"/>
          <p:cNvPicPr preferRelativeResize="0"/>
          <p:nvPr/>
        </p:nvPicPr>
        <p:blipFill>
          <a:blip r:embed="rId3">
            <a:alphaModFix/>
          </a:blip>
          <a:stretch>
            <a:fillRect/>
          </a:stretch>
        </p:blipFill>
        <p:spPr>
          <a:xfrm>
            <a:off x="43412" y="228625"/>
            <a:ext cx="2961625" cy="1836201"/>
          </a:xfrm>
          <a:prstGeom prst="rect">
            <a:avLst/>
          </a:prstGeom>
          <a:noFill/>
          <a:ln>
            <a:noFill/>
          </a:ln>
        </p:spPr>
      </p:pic>
      <p:pic>
        <p:nvPicPr>
          <p:cNvPr id="217" name="Google Shape;217;p37" title="Chart"/>
          <p:cNvPicPr preferRelativeResize="0"/>
          <p:nvPr/>
        </p:nvPicPr>
        <p:blipFill>
          <a:blip r:embed="rId4">
            <a:alphaModFix/>
          </a:blip>
          <a:stretch>
            <a:fillRect/>
          </a:stretch>
        </p:blipFill>
        <p:spPr>
          <a:xfrm>
            <a:off x="3092937" y="231025"/>
            <a:ext cx="2961625" cy="1831246"/>
          </a:xfrm>
          <a:prstGeom prst="rect">
            <a:avLst/>
          </a:prstGeom>
          <a:noFill/>
          <a:ln>
            <a:noFill/>
          </a:ln>
        </p:spPr>
      </p:pic>
      <p:pic>
        <p:nvPicPr>
          <p:cNvPr id="218" name="Google Shape;218;p37" title="Chart"/>
          <p:cNvPicPr preferRelativeResize="0"/>
          <p:nvPr/>
        </p:nvPicPr>
        <p:blipFill>
          <a:blip r:embed="rId5">
            <a:alphaModFix/>
          </a:blip>
          <a:stretch>
            <a:fillRect/>
          </a:stretch>
        </p:blipFill>
        <p:spPr>
          <a:xfrm>
            <a:off x="6142462" y="230725"/>
            <a:ext cx="2961625" cy="1831862"/>
          </a:xfrm>
          <a:prstGeom prst="rect">
            <a:avLst/>
          </a:prstGeom>
          <a:noFill/>
          <a:ln>
            <a:noFill/>
          </a:ln>
        </p:spPr>
      </p:pic>
      <p:pic>
        <p:nvPicPr>
          <p:cNvPr id="219" name="Google Shape;219;p37" title="Chart"/>
          <p:cNvPicPr preferRelativeResize="0"/>
          <p:nvPr/>
        </p:nvPicPr>
        <p:blipFill>
          <a:blip r:embed="rId6">
            <a:alphaModFix/>
          </a:blip>
          <a:stretch>
            <a:fillRect/>
          </a:stretch>
        </p:blipFill>
        <p:spPr>
          <a:xfrm>
            <a:off x="82475" y="2152212"/>
            <a:ext cx="3296301" cy="2577199"/>
          </a:xfrm>
          <a:prstGeom prst="rect">
            <a:avLst/>
          </a:prstGeom>
          <a:noFill/>
          <a:ln>
            <a:noFill/>
          </a:ln>
        </p:spPr>
      </p:pic>
      <p:pic>
        <p:nvPicPr>
          <p:cNvPr id="220" name="Google Shape;220;p37" title="Chart"/>
          <p:cNvPicPr preferRelativeResize="0"/>
          <p:nvPr/>
        </p:nvPicPr>
        <p:blipFill>
          <a:blip r:embed="rId7">
            <a:alphaModFix/>
          </a:blip>
          <a:stretch>
            <a:fillRect/>
          </a:stretch>
        </p:blipFill>
        <p:spPr>
          <a:xfrm>
            <a:off x="3455616" y="2332584"/>
            <a:ext cx="5602899" cy="2442047"/>
          </a:xfrm>
          <a:prstGeom prst="rect">
            <a:avLst/>
          </a:prstGeom>
          <a:noFill/>
          <a:ln>
            <a:noFill/>
          </a:ln>
        </p:spPr>
      </p:pic>
      <p:sp>
        <p:nvSpPr>
          <p:cNvPr id="221" name="Google Shape;221;p37"/>
          <p:cNvSpPr txBox="1"/>
          <p:nvPr/>
        </p:nvSpPr>
        <p:spPr>
          <a:xfrm>
            <a:off x="76147" y="2185528"/>
            <a:ext cx="1169700" cy="260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800"/>
              <a:t>Stories per Release</a:t>
            </a:r>
            <a:endParaRPr b="1" sz="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it"/>
              <a:t>Function Points Estimation &amp; COCOMO II</a:t>
            </a:r>
            <a:endParaRPr b="1">
              <a:latin typeface="Source Sans 3"/>
              <a:ea typeface="Source Sans 3"/>
              <a:cs typeface="Source Sans 3"/>
              <a:sym typeface="Source Sans 3"/>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idx="1" type="body"/>
          </p:nvPr>
        </p:nvSpPr>
        <p:spPr>
          <a:xfrm>
            <a:off x="262625" y="1176775"/>
            <a:ext cx="8860200" cy="35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600">
                <a:latin typeface="Arial"/>
                <a:ea typeface="Arial"/>
                <a:cs typeface="Arial"/>
                <a:sym typeface="Arial"/>
              </a:rPr>
              <a:t>Starting from the definition of the </a:t>
            </a:r>
            <a:r>
              <a:rPr b="1" lang="it" sz="2600">
                <a:latin typeface="Arial"/>
                <a:ea typeface="Arial"/>
                <a:cs typeface="Arial"/>
                <a:sym typeface="Arial"/>
              </a:rPr>
              <a:t>Internal Logical Files</a:t>
            </a:r>
            <a:r>
              <a:rPr lang="it" sz="2600">
                <a:latin typeface="Arial"/>
                <a:ea typeface="Arial"/>
                <a:cs typeface="Arial"/>
                <a:sym typeface="Arial"/>
              </a:rPr>
              <a:t> (ILF) and </a:t>
            </a:r>
            <a:r>
              <a:rPr b="1" lang="it" sz="2600">
                <a:latin typeface="Arial"/>
                <a:ea typeface="Arial"/>
                <a:cs typeface="Arial"/>
                <a:sym typeface="Arial"/>
              </a:rPr>
              <a:t>External Interface Files</a:t>
            </a:r>
            <a:r>
              <a:rPr lang="it" sz="2600">
                <a:latin typeface="Arial"/>
                <a:ea typeface="Arial"/>
                <a:cs typeface="Arial"/>
                <a:sym typeface="Arial"/>
              </a:rPr>
              <a:t> (EIF), we identified:</a:t>
            </a:r>
            <a:endParaRPr sz="1500"/>
          </a:p>
          <a:p>
            <a:pPr indent="0" lvl="0" marL="0" rtl="0" algn="l">
              <a:spcBef>
                <a:spcPts val="0"/>
              </a:spcBef>
              <a:spcAft>
                <a:spcPts val="0"/>
              </a:spcAft>
              <a:buNone/>
            </a:pPr>
            <a:r>
              <a:t/>
            </a:r>
            <a:endParaRPr sz="1800">
              <a:latin typeface="Arial"/>
              <a:ea typeface="Arial"/>
              <a:cs typeface="Arial"/>
              <a:sym typeface="Arial"/>
            </a:endParaRPr>
          </a:p>
          <a:p>
            <a:pPr indent="-295275" lvl="0" marL="360000" rtl="0" algn="l">
              <a:spcBef>
                <a:spcPts val="0"/>
              </a:spcBef>
              <a:spcAft>
                <a:spcPts val="0"/>
              </a:spcAft>
              <a:buSzPts val="1800"/>
              <a:buFont typeface="Arial"/>
              <a:buChar char="●"/>
            </a:pPr>
            <a:r>
              <a:rPr lang="it" sz="1800">
                <a:latin typeface="Arial"/>
                <a:ea typeface="Arial"/>
                <a:cs typeface="Arial"/>
                <a:sym typeface="Arial"/>
              </a:rPr>
              <a:t>An ILF for the users, with 1 RET and 10 DET (id, name, given name, family name, link, picture, gender, locale, favorites list, calendar information) </a:t>
            </a:r>
            <a:r>
              <a:rPr lang="it" sz="1900">
                <a:latin typeface="Arial"/>
                <a:ea typeface="Arial"/>
                <a:cs typeface="Arial"/>
                <a:sym typeface="Arial"/>
              </a:rPr>
              <a:t>➡</a:t>
            </a:r>
            <a:r>
              <a:rPr lang="it" sz="1800">
                <a:latin typeface="Arial"/>
                <a:ea typeface="Arial"/>
                <a:cs typeface="Arial"/>
                <a:sym typeface="Arial"/>
              </a:rPr>
              <a:t> 7FP</a:t>
            </a:r>
            <a:endParaRPr sz="1800">
              <a:latin typeface="Arial"/>
              <a:ea typeface="Arial"/>
              <a:cs typeface="Arial"/>
              <a:sym typeface="Arial"/>
            </a:endParaRPr>
          </a:p>
          <a:p>
            <a:pPr indent="0" lvl="0" marL="0" rtl="0" algn="l">
              <a:spcBef>
                <a:spcPts val="0"/>
              </a:spcBef>
              <a:spcAft>
                <a:spcPts val="0"/>
              </a:spcAft>
              <a:buNone/>
            </a:pPr>
            <a:r>
              <a:t/>
            </a:r>
            <a:endParaRPr sz="800">
              <a:latin typeface="Arial"/>
              <a:ea typeface="Arial"/>
              <a:cs typeface="Arial"/>
              <a:sym typeface="Arial"/>
            </a:endParaRPr>
          </a:p>
          <a:p>
            <a:pPr indent="-295275" lvl="0" marL="360000" rtl="0" algn="l">
              <a:spcBef>
                <a:spcPts val="0"/>
              </a:spcBef>
              <a:spcAft>
                <a:spcPts val="0"/>
              </a:spcAft>
              <a:buSzPts val="1800"/>
              <a:buFont typeface="Arial"/>
              <a:buChar char="●"/>
            </a:pPr>
            <a:r>
              <a:rPr lang="it" sz="1800">
                <a:latin typeface="Arial"/>
                <a:ea typeface="Arial"/>
                <a:cs typeface="Arial"/>
                <a:sym typeface="Arial"/>
              </a:rPr>
              <a:t>An EIF for the google account information, with 1 RET and 8 DET </a:t>
            </a:r>
            <a:r>
              <a:rPr lang="it" sz="1900">
                <a:latin typeface="Arial"/>
                <a:ea typeface="Arial"/>
                <a:cs typeface="Arial"/>
                <a:sym typeface="Arial"/>
              </a:rPr>
              <a:t>➡</a:t>
            </a:r>
            <a:r>
              <a:rPr lang="it" sz="1800">
                <a:latin typeface="Arial"/>
                <a:ea typeface="Arial"/>
                <a:cs typeface="Arial"/>
                <a:sym typeface="Arial"/>
              </a:rPr>
              <a:t> 5FP</a:t>
            </a:r>
            <a:endParaRPr sz="1800">
              <a:latin typeface="Arial"/>
              <a:ea typeface="Arial"/>
              <a:cs typeface="Arial"/>
              <a:sym typeface="Arial"/>
            </a:endParaRPr>
          </a:p>
          <a:p>
            <a:pPr indent="0" lvl="0" marL="0" rtl="0" algn="l">
              <a:spcBef>
                <a:spcPts val="0"/>
              </a:spcBef>
              <a:spcAft>
                <a:spcPts val="0"/>
              </a:spcAft>
              <a:buNone/>
            </a:pPr>
            <a:r>
              <a:t/>
            </a:r>
            <a:endParaRPr sz="800">
              <a:latin typeface="Arial"/>
              <a:ea typeface="Arial"/>
              <a:cs typeface="Arial"/>
              <a:sym typeface="Arial"/>
            </a:endParaRPr>
          </a:p>
          <a:p>
            <a:pPr indent="-295275" lvl="0" marL="360000" rtl="0" algn="l">
              <a:spcBef>
                <a:spcPts val="0"/>
              </a:spcBef>
              <a:spcAft>
                <a:spcPts val="0"/>
              </a:spcAft>
              <a:buSzPts val="1800"/>
              <a:buFont typeface="Arial"/>
              <a:buChar char="●"/>
            </a:pPr>
            <a:r>
              <a:rPr lang="it" sz="1800">
                <a:latin typeface="Arial"/>
                <a:ea typeface="Arial"/>
                <a:cs typeface="Arial"/>
                <a:sym typeface="Arial"/>
              </a:rPr>
              <a:t>An EIF for the recipes information, with 1 RET and 7 DET </a:t>
            </a:r>
            <a:r>
              <a:rPr lang="it" sz="1900">
                <a:latin typeface="Arial"/>
                <a:ea typeface="Arial"/>
                <a:cs typeface="Arial"/>
                <a:sym typeface="Arial"/>
              </a:rPr>
              <a:t>➡</a:t>
            </a:r>
            <a:r>
              <a:rPr lang="it" sz="1800">
                <a:latin typeface="Arial"/>
                <a:ea typeface="Arial"/>
                <a:cs typeface="Arial"/>
                <a:sym typeface="Arial"/>
              </a:rPr>
              <a:t> 5FP</a:t>
            </a:r>
            <a:endParaRPr sz="1800">
              <a:latin typeface="Arial"/>
              <a:ea typeface="Arial"/>
              <a:cs typeface="Arial"/>
              <a:sym typeface="Arial"/>
            </a:endParaRPr>
          </a:p>
          <a:p>
            <a:pPr indent="0" lvl="0" marL="0" rtl="0" algn="l">
              <a:spcBef>
                <a:spcPts val="0"/>
              </a:spcBef>
              <a:spcAft>
                <a:spcPts val="0"/>
              </a:spcAft>
              <a:buNone/>
            </a:pPr>
            <a:r>
              <a:t/>
            </a:r>
            <a:endParaRPr sz="800">
              <a:latin typeface="Arial"/>
              <a:ea typeface="Arial"/>
              <a:cs typeface="Arial"/>
              <a:sym typeface="Arial"/>
            </a:endParaRPr>
          </a:p>
          <a:p>
            <a:pPr indent="-295275" lvl="0" marL="360000" rtl="0" algn="l">
              <a:spcBef>
                <a:spcPts val="0"/>
              </a:spcBef>
              <a:spcAft>
                <a:spcPts val="0"/>
              </a:spcAft>
              <a:buSzPts val="1800"/>
              <a:buFont typeface="Arial"/>
              <a:buChar char="●"/>
            </a:pPr>
            <a:r>
              <a:rPr lang="it" sz="1800">
                <a:latin typeface="Arial"/>
                <a:ea typeface="Arial"/>
                <a:cs typeface="Arial"/>
                <a:sym typeface="Arial"/>
              </a:rPr>
              <a:t>An EIF for the ingredient information, with 1 RET and 8 DET </a:t>
            </a:r>
            <a:r>
              <a:rPr lang="it" sz="1900">
                <a:latin typeface="Arial"/>
                <a:ea typeface="Arial"/>
                <a:cs typeface="Arial"/>
                <a:sym typeface="Arial"/>
              </a:rPr>
              <a:t>➡</a:t>
            </a:r>
            <a:r>
              <a:rPr lang="it" sz="1800">
                <a:latin typeface="Arial"/>
                <a:ea typeface="Arial"/>
                <a:cs typeface="Arial"/>
                <a:sym typeface="Arial"/>
              </a:rPr>
              <a:t> 5FP</a:t>
            </a:r>
            <a:endParaRPr b="1" sz="1800">
              <a:latin typeface="Arial"/>
              <a:ea typeface="Arial"/>
              <a:cs typeface="Arial"/>
              <a:sym typeface="Arial"/>
            </a:endParaRPr>
          </a:p>
        </p:txBody>
      </p:sp>
      <p:sp>
        <p:nvSpPr>
          <p:cNvPr id="232" name="Google Shape;232;p39"/>
          <p:cNvSpPr txBox="1"/>
          <p:nvPr>
            <p:ph type="title"/>
          </p:nvPr>
        </p:nvSpPr>
        <p:spPr>
          <a:xfrm>
            <a:off x="301138" y="398604"/>
            <a:ext cx="8520600" cy="8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3700"/>
              <a:t>ILF &amp; EIF</a:t>
            </a:r>
            <a:endParaRPr sz="3400"/>
          </a:p>
        </p:txBody>
      </p:sp>
      <p:sp>
        <p:nvSpPr>
          <p:cNvPr id="233" name="Google Shape;233;p39"/>
          <p:cNvSpPr/>
          <p:nvPr/>
        </p:nvSpPr>
        <p:spPr>
          <a:xfrm flipH="1">
            <a:off x="7286650" y="398600"/>
            <a:ext cx="1535100" cy="705000"/>
          </a:xfrm>
          <a:prstGeom prst="snip2DiagRect">
            <a:avLst>
              <a:gd fmla="val 0" name="adj1"/>
              <a:gd fmla="val 16667"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dk2"/>
                </a:solidFill>
                <a:latin typeface="Source Sans 3 Medium"/>
                <a:ea typeface="Source Sans 3 Medium"/>
                <a:cs typeface="Source Sans 3 Medium"/>
                <a:sym typeface="Source Sans 3 Medium"/>
              </a:rPr>
              <a:t>Total FP = 22</a:t>
            </a:r>
            <a:endParaRPr>
              <a:solidFill>
                <a:schemeClr val="dk2"/>
              </a:solidFill>
              <a:latin typeface="Source Sans 3 Medium"/>
              <a:ea typeface="Source Sans 3 Medium"/>
              <a:cs typeface="Source Sans 3 Medium"/>
              <a:sym typeface="Source Sans 3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0"/>
          <p:cNvSpPr txBox="1"/>
          <p:nvPr>
            <p:ph idx="1" type="body"/>
          </p:nvPr>
        </p:nvSpPr>
        <p:spPr>
          <a:xfrm>
            <a:off x="262625" y="1176775"/>
            <a:ext cx="8860200" cy="35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600">
                <a:latin typeface="Arial"/>
                <a:ea typeface="Arial"/>
                <a:cs typeface="Arial"/>
                <a:sym typeface="Arial"/>
              </a:rPr>
              <a:t>For data coming from outside the application boundaries we identified the following </a:t>
            </a:r>
            <a:r>
              <a:rPr b="1" lang="it" sz="2600">
                <a:latin typeface="Arial"/>
                <a:ea typeface="Arial"/>
                <a:cs typeface="Arial"/>
                <a:sym typeface="Arial"/>
              </a:rPr>
              <a:t>External Inputs</a:t>
            </a:r>
            <a:r>
              <a:rPr lang="it" sz="2600">
                <a:latin typeface="Arial"/>
                <a:ea typeface="Arial"/>
                <a:cs typeface="Arial"/>
                <a:sym typeface="Arial"/>
              </a:rPr>
              <a:t> (EI):</a:t>
            </a:r>
            <a:endParaRPr sz="1800">
              <a:latin typeface="Arial"/>
              <a:ea typeface="Arial"/>
              <a:cs typeface="Arial"/>
              <a:sym typeface="Arial"/>
            </a:endParaRPr>
          </a:p>
          <a:p>
            <a:pPr indent="0" lvl="0" marL="0" rtl="0" algn="l">
              <a:spcBef>
                <a:spcPts val="0"/>
              </a:spcBef>
              <a:spcAft>
                <a:spcPts val="0"/>
              </a:spcAft>
              <a:buNone/>
            </a:pPr>
            <a:r>
              <a:t/>
            </a:r>
            <a:endParaRPr sz="400">
              <a:latin typeface="Arial"/>
              <a:ea typeface="Arial"/>
              <a:cs typeface="Arial"/>
              <a:sym typeface="Arial"/>
            </a:endParaRPr>
          </a:p>
          <a:p>
            <a:pPr indent="-295275" lvl="0" marL="360000" rtl="0" algn="l">
              <a:lnSpc>
                <a:spcPct val="130000"/>
              </a:lnSpc>
              <a:spcBef>
                <a:spcPts val="0"/>
              </a:spcBef>
              <a:spcAft>
                <a:spcPts val="0"/>
              </a:spcAft>
              <a:buSzPts val="1800"/>
              <a:buFont typeface="Arial"/>
              <a:buChar char="●"/>
            </a:pPr>
            <a:r>
              <a:rPr lang="it" sz="1800">
                <a:latin typeface="Arial"/>
                <a:ea typeface="Arial"/>
                <a:cs typeface="Arial"/>
                <a:sym typeface="Arial"/>
              </a:rPr>
              <a:t>An EI for inserting a new user, with 2 FTR and 10 DET </a:t>
            </a:r>
            <a:r>
              <a:rPr lang="it" sz="1900">
                <a:latin typeface="Arial"/>
                <a:ea typeface="Arial"/>
                <a:cs typeface="Arial"/>
                <a:sym typeface="Arial"/>
              </a:rPr>
              <a:t>➡</a:t>
            </a:r>
            <a:r>
              <a:rPr lang="it" sz="1800">
                <a:latin typeface="Arial"/>
                <a:ea typeface="Arial"/>
                <a:cs typeface="Arial"/>
                <a:sym typeface="Arial"/>
              </a:rPr>
              <a:t> 4FP</a:t>
            </a:r>
            <a:endParaRPr sz="200">
              <a:latin typeface="Arial"/>
              <a:ea typeface="Arial"/>
              <a:cs typeface="Arial"/>
              <a:sym typeface="Arial"/>
            </a:endParaRPr>
          </a:p>
          <a:p>
            <a:pPr indent="-295275" lvl="0" marL="360000" rtl="0" algn="l">
              <a:lnSpc>
                <a:spcPct val="130000"/>
              </a:lnSpc>
              <a:spcBef>
                <a:spcPts val="0"/>
              </a:spcBef>
              <a:spcAft>
                <a:spcPts val="0"/>
              </a:spcAft>
              <a:buSzPts val="1800"/>
              <a:buFont typeface="Arial"/>
              <a:buChar char="●"/>
            </a:pPr>
            <a:r>
              <a:rPr lang="it" sz="1800">
                <a:latin typeface="Arial"/>
                <a:ea typeface="Arial"/>
                <a:cs typeface="Arial"/>
                <a:sym typeface="Arial"/>
              </a:rPr>
              <a:t>An EI for the login of a user, with 1 FTR and 1 DET </a:t>
            </a:r>
            <a:r>
              <a:rPr lang="it" sz="1900">
                <a:latin typeface="Arial"/>
                <a:ea typeface="Arial"/>
                <a:cs typeface="Arial"/>
                <a:sym typeface="Arial"/>
              </a:rPr>
              <a:t>➡</a:t>
            </a:r>
            <a:r>
              <a:rPr lang="it" sz="1800">
                <a:latin typeface="Arial"/>
                <a:ea typeface="Arial"/>
                <a:cs typeface="Arial"/>
                <a:sym typeface="Arial"/>
              </a:rPr>
              <a:t> 3FP</a:t>
            </a:r>
            <a:endParaRPr sz="400">
              <a:latin typeface="Arial"/>
              <a:ea typeface="Arial"/>
              <a:cs typeface="Arial"/>
              <a:sym typeface="Arial"/>
            </a:endParaRPr>
          </a:p>
          <a:p>
            <a:pPr indent="-295275" lvl="0" marL="360000" rtl="0" algn="l">
              <a:lnSpc>
                <a:spcPct val="130000"/>
              </a:lnSpc>
              <a:spcBef>
                <a:spcPts val="0"/>
              </a:spcBef>
              <a:spcAft>
                <a:spcPts val="0"/>
              </a:spcAft>
              <a:buSzPts val="1800"/>
              <a:buFont typeface="Arial"/>
              <a:buChar char="●"/>
            </a:pPr>
            <a:r>
              <a:rPr lang="it" sz="1800">
                <a:latin typeface="Arial"/>
                <a:ea typeface="Arial"/>
                <a:cs typeface="Arial"/>
                <a:sym typeface="Arial"/>
              </a:rPr>
              <a:t>An EI for deleting a user, with 1 FTR and 10 DET </a:t>
            </a:r>
            <a:r>
              <a:rPr lang="it" sz="1900">
                <a:latin typeface="Arial"/>
                <a:ea typeface="Arial"/>
                <a:cs typeface="Arial"/>
                <a:sym typeface="Arial"/>
              </a:rPr>
              <a:t>➡</a:t>
            </a:r>
            <a:r>
              <a:rPr lang="it" sz="1800">
                <a:latin typeface="Arial"/>
                <a:ea typeface="Arial"/>
                <a:cs typeface="Arial"/>
                <a:sym typeface="Arial"/>
              </a:rPr>
              <a:t> 3FP</a:t>
            </a:r>
            <a:endParaRPr sz="400">
              <a:latin typeface="Arial"/>
              <a:ea typeface="Arial"/>
              <a:cs typeface="Arial"/>
              <a:sym typeface="Arial"/>
            </a:endParaRPr>
          </a:p>
          <a:p>
            <a:pPr indent="-295275" lvl="0" marL="360000" rtl="0" algn="l">
              <a:lnSpc>
                <a:spcPct val="130000"/>
              </a:lnSpc>
              <a:spcBef>
                <a:spcPts val="0"/>
              </a:spcBef>
              <a:spcAft>
                <a:spcPts val="0"/>
              </a:spcAft>
              <a:buSzPts val="1800"/>
              <a:buFont typeface="Arial"/>
              <a:buChar char="●"/>
            </a:pPr>
            <a:r>
              <a:rPr lang="it" sz="1800">
                <a:latin typeface="Arial"/>
                <a:ea typeface="Arial"/>
                <a:cs typeface="Arial"/>
                <a:sym typeface="Arial"/>
              </a:rPr>
              <a:t>An EI for creating a new calendar for a user, with 1 FTR and 1 DET </a:t>
            </a:r>
            <a:r>
              <a:rPr lang="it" sz="1900">
                <a:latin typeface="Arial"/>
                <a:ea typeface="Arial"/>
                <a:cs typeface="Arial"/>
                <a:sym typeface="Arial"/>
              </a:rPr>
              <a:t>➡</a:t>
            </a:r>
            <a:r>
              <a:rPr lang="it" sz="1800">
                <a:latin typeface="Arial"/>
                <a:ea typeface="Arial"/>
                <a:cs typeface="Arial"/>
                <a:sym typeface="Arial"/>
              </a:rPr>
              <a:t> 3FP</a:t>
            </a:r>
            <a:endParaRPr sz="400">
              <a:latin typeface="Arial"/>
              <a:ea typeface="Arial"/>
              <a:cs typeface="Arial"/>
              <a:sym typeface="Arial"/>
            </a:endParaRPr>
          </a:p>
          <a:p>
            <a:pPr indent="-295275" lvl="0" marL="360000" rtl="0" algn="l">
              <a:lnSpc>
                <a:spcPct val="130000"/>
              </a:lnSpc>
              <a:spcBef>
                <a:spcPts val="0"/>
              </a:spcBef>
              <a:spcAft>
                <a:spcPts val="0"/>
              </a:spcAft>
              <a:buSzPts val="1800"/>
              <a:buFont typeface="Arial"/>
              <a:buChar char="●"/>
            </a:pPr>
            <a:r>
              <a:rPr lang="it" sz="1800">
                <a:latin typeface="Arial"/>
                <a:ea typeface="Arial"/>
                <a:cs typeface="Arial"/>
                <a:sym typeface="Arial"/>
              </a:rPr>
              <a:t>An EI for deleting a calendar for a user, with 1 FTR and 1 DET </a:t>
            </a:r>
            <a:r>
              <a:rPr lang="it" sz="1900">
                <a:latin typeface="Arial"/>
                <a:ea typeface="Arial"/>
                <a:cs typeface="Arial"/>
                <a:sym typeface="Arial"/>
              </a:rPr>
              <a:t>➡</a:t>
            </a:r>
            <a:r>
              <a:rPr lang="it" sz="1800">
                <a:latin typeface="Arial"/>
                <a:ea typeface="Arial"/>
                <a:cs typeface="Arial"/>
                <a:sym typeface="Arial"/>
              </a:rPr>
              <a:t> 3FP</a:t>
            </a:r>
            <a:endParaRPr sz="400">
              <a:latin typeface="Arial"/>
              <a:ea typeface="Arial"/>
              <a:cs typeface="Arial"/>
              <a:sym typeface="Arial"/>
            </a:endParaRPr>
          </a:p>
          <a:p>
            <a:pPr indent="-295275" lvl="0" marL="360000" rtl="0" algn="l">
              <a:lnSpc>
                <a:spcPct val="130000"/>
              </a:lnSpc>
              <a:spcBef>
                <a:spcPts val="0"/>
              </a:spcBef>
              <a:spcAft>
                <a:spcPts val="0"/>
              </a:spcAft>
              <a:buSzPts val="1800"/>
              <a:buFont typeface="Arial"/>
              <a:buChar char="●"/>
            </a:pPr>
            <a:r>
              <a:rPr lang="it" sz="1800">
                <a:latin typeface="Arial"/>
                <a:ea typeface="Arial"/>
                <a:cs typeface="Arial"/>
                <a:sym typeface="Arial"/>
              </a:rPr>
              <a:t>An EI for adding a recipe to the favorite list, with 1 FTR and 1 DET </a:t>
            </a:r>
            <a:r>
              <a:rPr lang="it" sz="1900">
                <a:latin typeface="Arial"/>
                <a:ea typeface="Arial"/>
                <a:cs typeface="Arial"/>
                <a:sym typeface="Arial"/>
              </a:rPr>
              <a:t>➡</a:t>
            </a:r>
            <a:r>
              <a:rPr lang="it" sz="1800">
                <a:latin typeface="Arial"/>
                <a:ea typeface="Arial"/>
                <a:cs typeface="Arial"/>
                <a:sym typeface="Arial"/>
              </a:rPr>
              <a:t> 3FP</a:t>
            </a:r>
            <a:endParaRPr sz="400">
              <a:latin typeface="Arial"/>
              <a:ea typeface="Arial"/>
              <a:cs typeface="Arial"/>
              <a:sym typeface="Arial"/>
            </a:endParaRPr>
          </a:p>
          <a:p>
            <a:pPr indent="-295275" lvl="0" marL="360000" rtl="0" algn="l">
              <a:lnSpc>
                <a:spcPct val="130000"/>
              </a:lnSpc>
              <a:spcBef>
                <a:spcPts val="0"/>
              </a:spcBef>
              <a:spcAft>
                <a:spcPts val="0"/>
              </a:spcAft>
              <a:buSzPts val="1800"/>
              <a:buFont typeface="Arial"/>
              <a:buChar char="●"/>
            </a:pPr>
            <a:r>
              <a:rPr lang="it" sz="1800">
                <a:latin typeface="Arial"/>
                <a:ea typeface="Arial"/>
                <a:cs typeface="Arial"/>
                <a:sym typeface="Arial"/>
              </a:rPr>
              <a:t>An EI for deleting a recipe from the favorite list, with 1 FTR and 1 DET </a:t>
            </a:r>
            <a:r>
              <a:rPr lang="it" sz="1900">
                <a:latin typeface="Arial"/>
                <a:ea typeface="Arial"/>
                <a:cs typeface="Arial"/>
                <a:sym typeface="Arial"/>
              </a:rPr>
              <a:t>➡</a:t>
            </a:r>
            <a:r>
              <a:rPr lang="it" sz="1800">
                <a:latin typeface="Arial"/>
                <a:ea typeface="Arial"/>
                <a:cs typeface="Arial"/>
                <a:sym typeface="Arial"/>
              </a:rPr>
              <a:t> 3FP</a:t>
            </a:r>
            <a:endParaRPr b="1" sz="1800">
              <a:latin typeface="Arial"/>
              <a:ea typeface="Arial"/>
              <a:cs typeface="Arial"/>
              <a:sym typeface="Arial"/>
            </a:endParaRPr>
          </a:p>
        </p:txBody>
      </p:sp>
      <p:sp>
        <p:nvSpPr>
          <p:cNvPr id="239" name="Google Shape;239;p40"/>
          <p:cNvSpPr txBox="1"/>
          <p:nvPr>
            <p:ph type="title"/>
          </p:nvPr>
        </p:nvSpPr>
        <p:spPr>
          <a:xfrm>
            <a:off x="301138" y="398604"/>
            <a:ext cx="8520600" cy="8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3700"/>
              <a:t>External Inputs (EI)</a:t>
            </a:r>
            <a:endParaRPr sz="3400"/>
          </a:p>
        </p:txBody>
      </p:sp>
      <p:sp>
        <p:nvSpPr>
          <p:cNvPr id="240" name="Google Shape;240;p40"/>
          <p:cNvSpPr/>
          <p:nvPr/>
        </p:nvSpPr>
        <p:spPr>
          <a:xfrm flipH="1">
            <a:off x="7286650" y="398600"/>
            <a:ext cx="1535100" cy="705000"/>
          </a:xfrm>
          <a:prstGeom prst="snip2DiagRect">
            <a:avLst>
              <a:gd fmla="val 0" name="adj1"/>
              <a:gd fmla="val 16667"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dk2"/>
                </a:solidFill>
                <a:latin typeface="Source Sans 3 Medium"/>
                <a:ea typeface="Source Sans 3 Medium"/>
                <a:cs typeface="Source Sans 3 Medium"/>
                <a:sym typeface="Source Sans 3 Medium"/>
              </a:rPr>
              <a:t>Total FP = 22</a:t>
            </a:r>
            <a:endParaRPr>
              <a:solidFill>
                <a:schemeClr val="dk2"/>
              </a:solidFill>
              <a:latin typeface="Source Sans 3 Medium"/>
              <a:ea typeface="Source Sans 3 Medium"/>
              <a:cs typeface="Source Sans 3 Medium"/>
              <a:sym typeface="Source Sans 3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idx="1" type="body"/>
          </p:nvPr>
        </p:nvSpPr>
        <p:spPr>
          <a:xfrm>
            <a:off x="262625" y="1176775"/>
            <a:ext cx="8860200" cy="35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600">
                <a:latin typeface="Arial"/>
                <a:ea typeface="Arial"/>
                <a:cs typeface="Arial"/>
                <a:sym typeface="Arial"/>
              </a:rPr>
              <a:t>For the data sent outside the application boundaries, which modifies or alters an ILF, we described these </a:t>
            </a:r>
            <a:r>
              <a:rPr b="1" lang="it" sz="2600">
                <a:latin typeface="Arial"/>
                <a:ea typeface="Arial"/>
                <a:cs typeface="Arial"/>
                <a:sym typeface="Arial"/>
              </a:rPr>
              <a:t>External Outputs</a:t>
            </a:r>
            <a:r>
              <a:rPr lang="it" sz="2600">
                <a:latin typeface="Arial"/>
                <a:ea typeface="Arial"/>
                <a:cs typeface="Arial"/>
                <a:sym typeface="Arial"/>
              </a:rPr>
              <a:t> (EO):</a:t>
            </a:r>
            <a:endParaRPr sz="400">
              <a:latin typeface="Arial"/>
              <a:ea typeface="Arial"/>
              <a:cs typeface="Arial"/>
              <a:sym typeface="Arial"/>
            </a:endParaRPr>
          </a:p>
          <a:p>
            <a:pPr indent="0" lvl="0" marL="0" rtl="0" algn="l">
              <a:lnSpc>
                <a:spcPct val="130000"/>
              </a:lnSpc>
              <a:spcBef>
                <a:spcPts val="0"/>
              </a:spcBef>
              <a:spcAft>
                <a:spcPts val="0"/>
              </a:spcAft>
              <a:buNone/>
            </a:pPr>
            <a:r>
              <a:t/>
            </a:r>
            <a:endParaRPr sz="1800">
              <a:latin typeface="Arial"/>
              <a:ea typeface="Arial"/>
              <a:cs typeface="Arial"/>
              <a:sym typeface="Arial"/>
            </a:endParaRPr>
          </a:p>
          <a:p>
            <a:pPr indent="-295275" lvl="0" marL="360000" rtl="0" algn="l">
              <a:lnSpc>
                <a:spcPct val="130000"/>
              </a:lnSpc>
              <a:spcBef>
                <a:spcPts val="0"/>
              </a:spcBef>
              <a:spcAft>
                <a:spcPts val="0"/>
              </a:spcAft>
              <a:buSzPts val="1800"/>
              <a:buFont typeface="Arial"/>
              <a:buChar char="●"/>
            </a:pPr>
            <a:r>
              <a:rPr lang="it" sz="1800">
                <a:latin typeface="Arial"/>
                <a:ea typeface="Arial"/>
                <a:cs typeface="Arial"/>
                <a:sym typeface="Arial"/>
              </a:rPr>
              <a:t>An EO for preparing and sending an email to the registered user, with 1 FTR and 2 DET </a:t>
            </a:r>
            <a:r>
              <a:rPr lang="it" sz="1900">
                <a:latin typeface="Arial"/>
                <a:ea typeface="Arial"/>
                <a:cs typeface="Arial"/>
                <a:sym typeface="Arial"/>
              </a:rPr>
              <a:t>➡</a:t>
            </a:r>
            <a:r>
              <a:rPr lang="it" sz="1800">
                <a:latin typeface="Arial"/>
                <a:ea typeface="Arial"/>
                <a:cs typeface="Arial"/>
                <a:sym typeface="Arial"/>
              </a:rPr>
              <a:t> 4FP</a:t>
            </a:r>
            <a:endParaRPr sz="1800">
              <a:latin typeface="Arial"/>
              <a:ea typeface="Arial"/>
              <a:cs typeface="Arial"/>
              <a:sym typeface="Arial"/>
            </a:endParaRPr>
          </a:p>
          <a:p>
            <a:pPr indent="0" lvl="0" marL="0" rtl="0" algn="l">
              <a:lnSpc>
                <a:spcPct val="130000"/>
              </a:lnSpc>
              <a:spcBef>
                <a:spcPts val="0"/>
              </a:spcBef>
              <a:spcAft>
                <a:spcPts val="0"/>
              </a:spcAft>
              <a:buNone/>
            </a:pPr>
            <a:r>
              <a:t/>
            </a:r>
            <a:endParaRPr>
              <a:latin typeface="Arial"/>
              <a:ea typeface="Arial"/>
              <a:cs typeface="Arial"/>
              <a:sym typeface="Arial"/>
            </a:endParaRPr>
          </a:p>
          <a:p>
            <a:pPr indent="-295275" lvl="0" marL="360000" rtl="0" algn="l">
              <a:lnSpc>
                <a:spcPct val="130000"/>
              </a:lnSpc>
              <a:spcBef>
                <a:spcPts val="0"/>
              </a:spcBef>
              <a:spcAft>
                <a:spcPts val="0"/>
              </a:spcAft>
              <a:buSzPts val="1800"/>
              <a:buFont typeface="Arial"/>
              <a:buChar char="●"/>
            </a:pPr>
            <a:r>
              <a:rPr lang="it" sz="1800">
                <a:latin typeface="Arial"/>
                <a:ea typeface="Arial"/>
                <a:cs typeface="Arial"/>
                <a:sym typeface="Arial"/>
              </a:rPr>
              <a:t>An EO for adding an event to calendar and visualize it, with 1 FTR and 1 DET </a:t>
            </a:r>
            <a:r>
              <a:rPr lang="it" sz="1900">
                <a:latin typeface="Arial"/>
                <a:ea typeface="Arial"/>
                <a:cs typeface="Arial"/>
                <a:sym typeface="Arial"/>
              </a:rPr>
              <a:t>➡ </a:t>
            </a:r>
            <a:r>
              <a:rPr lang="it" sz="1800">
                <a:latin typeface="Arial"/>
                <a:ea typeface="Arial"/>
                <a:cs typeface="Arial"/>
                <a:sym typeface="Arial"/>
              </a:rPr>
              <a:t> 4FP</a:t>
            </a:r>
            <a:endParaRPr b="1" sz="1800">
              <a:latin typeface="Arial"/>
              <a:ea typeface="Arial"/>
              <a:cs typeface="Arial"/>
              <a:sym typeface="Arial"/>
            </a:endParaRPr>
          </a:p>
        </p:txBody>
      </p:sp>
      <p:sp>
        <p:nvSpPr>
          <p:cNvPr id="246" name="Google Shape;246;p41"/>
          <p:cNvSpPr txBox="1"/>
          <p:nvPr>
            <p:ph type="title"/>
          </p:nvPr>
        </p:nvSpPr>
        <p:spPr>
          <a:xfrm>
            <a:off x="301138" y="398604"/>
            <a:ext cx="8520600" cy="8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3700"/>
              <a:t>External Outputs (EO)</a:t>
            </a:r>
            <a:endParaRPr sz="3400"/>
          </a:p>
        </p:txBody>
      </p:sp>
      <p:sp>
        <p:nvSpPr>
          <p:cNvPr id="247" name="Google Shape;247;p41"/>
          <p:cNvSpPr/>
          <p:nvPr/>
        </p:nvSpPr>
        <p:spPr>
          <a:xfrm flipH="1">
            <a:off x="7286650" y="398600"/>
            <a:ext cx="1535100" cy="705000"/>
          </a:xfrm>
          <a:prstGeom prst="snip2DiagRect">
            <a:avLst>
              <a:gd fmla="val 0" name="adj1"/>
              <a:gd fmla="val 16667"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dk2"/>
                </a:solidFill>
                <a:latin typeface="Source Sans 3 Medium"/>
                <a:ea typeface="Source Sans 3 Medium"/>
                <a:cs typeface="Source Sans 3 Medium"/>
                <a:sym typeface="Source Sans 3 Medium"/>
              </a:rPr>
              <a:t>Total FP = 8</a:t>
            </a:r>
            <a:endParaRPr>
              <a:solidFill>
                <a:schemeClr val="dk2"/>
              </a:solidFill>
              <a:latin typeface="Source Sans 3 Medium"/>
              <a:ea typeface="Source Sans 3 Medium"/>
              <a:cs typeface="Source Sans 3 Medium"/>
              <a:sym typeface="Source Sans 3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it"/>
              <a:t>Project Idea</a:t>
            </a:r>
            <a:endParaRPr b="1">
              <a:latin typeface="Source Sans 3"/>
              <a:ea typeface="Source Sans 3"/>
              <a:cs typeface="Source Sans 3"/>
              <a:sym typeface="Source Sans 3"/>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2"/>
          <p:cNvSpPr txBox="1"/>
          <p:nvPr>
            <p:ph idx="1" type="body"/>
          </p:nvPr>
        </p:nvSpPr>
        <p:spPr>
          <a:xfrm>
            <a:off x="262625" y="1176775"/>
            <a:ext cx="8860200" cy="35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600">
                <a:latin typeface="Arial"/>
                <a:ea typeface="Arial"/>
                <a:cs typeface="Arial"/>
                <a:sym typeface="Arial"/>
              </a:rPr>
              <a:t>As far as the data sent outside the application boundaries, which however is not modified nor provides derived data, we identified the following </a:t>
            </a:r>
            <a:r>
              <a:rPr b="1" lang="it" sz="2600">
                <a:latin typeface="Arial"/>
                <a:ea typeface="Arial"/>
                <a:cs typeface="Arial"/>
                <a:sym typeface="Arial"/>
              </a:rPr>
              <a:t>External Inquiries</a:t>
            </a:r>
            <a:r>
              <a:rPr lang="it" sz="2600">
                <a:latin typeface="Arial"/>
                <a:ea typeface="Arial"/>
                <a:cs typeface="Arial"/>
                <a:sym typeface="Arial"/>
              </a:rPr>
              <a:t> (EQ):</a:t>
            </a:r>
            <a:endParaRPr sz="1800">
              <a:latin typeface="Arial"/>
              <a:ea typeface="Arial"/>
              <a:cs typeface="Arial"/>
              <a:sym typeface="Arial"/>
            </a:endParaRPr>
          </a:p>
          <a:p>
            <a:pPr indent="0" lvl="0" marL="0" rtl="0" algn="l">
              <a:lnSpc>
                <a:spcPct val="130000"/>
              </a:lnSpc>
              <a:spcBef>
                <a:spcPts val="0"/>
              </a:spcBef>
              <a:spcAft>
                <a:spcPts val="0"/>
              </a:spcAft>
              <a:buNone/>
            </a:pPr>
            <a:r>
              <a:t/>
            </a:r>
            <a:endParaRPr sz="1000">
              <a:latin typeface="Arial"/>
              <a:ea typeface="Arial"/>
              <a:cs typeface="Arial"/>
              <a:sym typeface="Arial"/>
            </a:endParaRPr>
          </a:p>
          <a:p>
            <a:pPr indent="-295275" lvl="0" marL="360000" rtl="0" algn="l">
              <a:lnSpc>
                <a:spcPct val="130000"/>
              </a:lnSpc>
              <a:spcBef>
                <a:spcPts val="0"/>
              </a:spcBef>
              <a:spcAft>
                <a:spcPts val="0"/>
              </a:spcAft>
              <a:buSzPts val="1800"/>
              <a:buFont typeface="Arial"/>
              <a:buChar char="●"/>
            </a:pPr>
            <a:r>
              <a:rPr lang="it" sz="1800">
                <a:latin typeface="Arial"/>
                <a:ea typeface="Arial"/>
                <a:cs typeface="Arial"/>
                <a:sym typeface="Arial"/>
              </a:rPr>
              <a:t>An EQ for the visualization of the profile of a user, with 2 FTR and 7 DET </a:t>
            </a:r>
            <a:r>
              <a:rPr lang="it" sz="1900">
                <a:latin typeface="Arial"/>
                <a:ea typeface="Arial"/>
                <a:cs typeface="Arial"/>
                <a:sym typeface="Arial"/>
              </a:rPr>
              <a:t>➡</a:t>
            </a:r>
            <a:r>
              <a:rPr lang="it" sz="1800">
                <a:latin typeface="Arial"/>
                <a:ea typeface="Arial"/>
                <a:cs typeface="Arial"/>
                <a:sym typeface="Arial"/>
              </a:rPr>
              <a:t> 4FP</a:t>
            </a:r>
            <a:endParaRPr sz="1800">
              <a:latin typeface="Arial"/>
              <a:ea typeface="Arial"/>
              <a:cs typeface="Arial"/>
              <a:sym typeface="Arial"/>
            </a:endParaRPr>
          </a:p>
          <a:p>
            <a:pPr indent="0" lvl="0" marL="0" rtl="0" algn="l">
              <a:lnSpc>
                <a:spcPct val="130000"/>
              </a:lnSpc>
              <a:spcBef>
                <a:spcPts val="0"/>
              </a:spcBef>
              <a:spcAft>
                <a:spcPts val="0"/>
              </a:spcAft>
              <a:buNone/>
            </a:pPr>
            <a:r>
              <a:t/>
            </a:r>
            <a:endParaRPr sz="800">
              <a:latin typeface="Arial"/>
              <a:ea typeface="Arial"/>
              <a:cs typeface="Arial"/>
              <a:sym typeface="Arial"/>
            </a:endParaRPr>
          </a:p>
          <a:p>
            <a:pPr indent="-295275" lvl="0" marL="360000" rtl="0" algn="l">
              <a:lnSpc>
                <a:spcPct val="130000"/>
              </a:lnSpc>
              <a:spcBef>
                <a:spcPts val="0"/>
              </a:spcBef>
              <a:spcAft>
                <a:spcPts val="0"/>
              </a:spcAft>
              <a:buSzPts val="1800"/>
              <a:buFont typeface="Arial"/>
              <a:buChar char="●"/>
            </a:pPr>
            <a:r>
              <a:rPr lang="it" sz="1800">
                <a:latin typeface="Arial"/>
                <a:ea typeface="Arial"/>
                <a:cs typeface="Arial"/>
                <a:sym typeface="Arial"/>
              </a:rPr>
              <a:t>An EQ for the visualization of the favorite list, with 1 FTR and 1 DET </a:t>
            </a:r>
            <a:r>
              <a:rPr lang="it" sz="1900">
                <a:latin typeface="Arial"/>
                <a:ea typeface="Arial"/>
                <a:cs typeface="Arial"/>
                <a:sym typeface="Arial"/>
              </a:rPr>
              <a:t>➡</a:t>
            </a:r>
            <a:r>
              <a:rPr lang="it" sz="1800">
                <a:latin typeface="Arial"/>
                <a:ea typeface="Arial"/>
                <a:cs typeface="Arial"/>
                <a:sym typeface="Arial"/>
              </a:rPr>
              <a:t> 3FP</a:t>
            </a:r>
            <a:endParaRPr sz="1800">
              <a:latin typeface="Arial"/>
              <a:ea typeface="Arial"/>
              <a:cs typeface="Arial"/>
              <a:sym typeface="Arial"/>
            </a:endParaRPr>
          </a:p>
          <a:p>
            <a:pPr indent="0" lvl="0" marL="0" rtl="0" algn="l">
              <a:lnSpc>
                <a:spcPct val="130000"/>
              </a:lnSpc>
              <a:spcBef>
                <a:spcPts val="0"/>
              </a:spcBef>
              <a:spcAft>
                <a:spcPts val="0"/>
              </a:spcAft>
              <a:buNone/>
            </a:pPr>
            <a:r>
              <a:t/>
            </a:r>
            <a:endParaRPr sz="800">
              <a:latin typeface="Arial"/>
              <a:ea typeface="Arial"/>
              <a:cs typeface="Arial"/>
              <a:sym typeface="Arial"/>
            </a:endParaRPr>
          </a:p>
          <a:p>
            <a:pPr indent="-295275" lvl="0" marL="360000" rtl="0" algn="l">
              <a:lnSpc>
                <a:spcPct val="130000"/>
              </a:lnSpc>
              <a:spcBef>
                <a:spcPts val="0"/>
              </a:spcBef>
              <a:spcAft>
                <a:spcPts val="0"/>
              </a:spcAft>
              <a:buSzPts val="1800"/>
              <a:buFont typeface="Arial"/>
              <a:buChar char="●"/>
            </a:pPr>
            <a:r>
              <a:rPr lang="it" sz="1800">
                <a:latin typeface="Arial"/>
                <a:ea typeface="Arial"/>
                <a:cs typeface="Arial"/>
                <a:sym typeface="Arial"/>
              </a:rPr>
              <a:t>An EQ to visualize a recipe’s information, with 1 FTR and 7 DET </a:t>
            </a:r>
            <a:r>
              <a:rPr lang="it" sz="1900">
                <a:latin typeface="Arial"/>
                <a:ea typeface="Arial"/>
                <a:cs typeface="Arial"/>
                <a:sym typeface="Arial"/>
              </a:rPr>
              <a:t>➡</a:t>
            </a:r>
            <a:r>
              <a:rPr lang="it" sz="1800">
                <a:latin typeface="Arial"/>
                <a:ea typeface="Arial"/>
                <a:cs typeface="Arial"/>
                <a:sym typeface="Arial"/>
              </a:rPr>
              <a:t> 3FP</a:t>
            </a:r>
            <a:endParaRPr sz="1800">
              <a:latin typeface="Arial"/>
              <a:ea typeface="Arial"/>
              <a:cs typeface="Arial"/>
              <a:sym typeface="Arial"/>
            </a:endParaRPr>
          </a:p>
          <a:p>
            <a:pPr indent="0" lvl="0" marL="0" rtl="0" algn="l">
              <a:lnSpc>
                <a:spcPct val="130000"/>
              </a:lnSpc>
              <a:spcBef>
                <a:spcPts val="0"/>
              </a:spcBef>
              <a:spcAft>
                <a:spcPts val="0"/>
              </a:spcAft>
              <a:buNone/>
            </a:pPr>
            <a:r>
              <a:t/>
            </a:r>
            <a:endParaRPr sz="800">
              <a:latin typeface="Arial"/>
              <a:ea typeface="Arial"/>
              <a:cs typeface="Arial"/>
              <a:sym typeface="Arial"/>
            </a:endParaRPr>
          </a:p>
          <a:p>
            <a:pPr indent="-295275" lvl="0" marL="360000" rtl="0" algn="l">
              <a:lnSpc>
                <a:spcPct val="130000"/>
              </a:lnSpc>
              <a:spcBef>
                <a:spcPts val="0"/>
              </a:spcBef>
              <a:spcAft>
                <a:spcPts val="0"/>
              </a:spcAft>
              <a:buSzPts val="1800"/>
              <a:buFont typeface="Arial"/>
              <a:buChar char="●"/>
            </a:pPr>
            <a:r>
              <a:rPr lang="it" sz="1800">
                <a:latin typeface="Arial"/>
                <a:ea typeface="Arial"/>
                <a:cs typeface="Arial"/>
                <a:sym typeface="Arial"/>
              </a:rPr>
              <a:t>An EQ to visualize an ingredient’s information, with 1 FTR and 8 DET </a:t>
            </a:r>
            <a:r>
              <a:rPr lang="it" sz="1900">
                <a:latin typeface="Arial"/>
                <a:ea typeface="Arial"/>
                <a:cs typeface="Arial"/>
                <a:sym typeface="Arial"/>
              </a:rPr>
              <a:t>➡</a:t>
            </a:r>
            <a:r>
              <a:rPr lang="it" sz="1800">
                <a:latin typeface="Arial"/>
                <a:ea typeface="Arial"/>
                <a:cs typeface="Arial"/>
                <a:sym typeface="Arial"/>
              </a:rPr>
              <a:t> 3FP</a:t>
            </a:r>
            <a:endParaRPr b="1" sz="1800">
              <a:latin typeface="Arial"/>
              <a:ea typeface="Arial"/>
              <a:cs typeface="Arial"/>
              <a:sym typeface="Arial"/>
            </a:endParaRPr>
          </a:p>
        </p:txBody>
      </p:sp>
      <p:sp>
        <p:nvSpPr>
          <p:cNvPr id="253" name="Google Shape;253;p42"/>
          <p:cNvSpPr txBox="1"/>
          <p:nvPr>
            <p:ph type="title"/>
          </p:nvPr>
        </p:nvSpPr>
        <p:spPr>
          <a:xfrm>
            <a:off x="301138" y="398604"/>
            <a:ext cx="8520600" cy="8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3700"/>
              <a:t>External Inquiries (EQ)</a:t>
            </a:r>
            <a:endParaRPr sz="3400"/>
          </a:p>
        </p:txBody>
      </p:sp>
      <p:sp>
        <p:nvSpPr>
          <p:cNvPr id="254" name="Google Shape;254;p42"/>
          <p:cNvSpPr/>
          <p:nvPr/>
        </p:nvSpPr>
        <p:spPr>
          <a:xfrm flipH="1">
            <a:off x="7286650" y="398600"/>
            <a:ext cx="1535100" cy="705000"/>
          </a:xfrm>
          <a:prstGeom prst="snip2DiagRect">
            <a:avLst>
              <a:gd fmla="val 0" name="adj1"/>
              <a:gd fmla="val 16667"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dk2"/>
                </a:solidFill>
                <a:latin typeface="Source Sans 3 Medium"/>
                <a:ea typeface="Source Sans 3 Medium"/>
                <a:cs typeface="Source Sans 3 Medium"/>
                <a:sym typeface="Source Sans 3 Medium"/>
              </a:rPr>
              <a:t>Total FP = 13</a:t>
            </a:r>
            <a:endParaRPr>
              <a:solidFill>
                <a:schemeClr val="dk2"/>
              </a:solidFill>
              <a:latin typeface="Source Sans 3 Medium"/>
              <a:ea typeface="Source Sans 3 Medium"/>
              <a:cs typeface="Source Sans 3 Medium"/>
              <a:sym typeface="Source Sans 3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3"/>
          <p:cNvSpPr txBox="1"/>
          <p:nvPr>
            <p:ph idx="1" type="body"/>
          </p:nvPr>
        </p:nvSpPr>
        <p:spPr>
          <a:xfrm>
            <a:off x="-13651" y="1767350"/>
            <a:ext cx="3065100" cy="2567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it" sz="2600">
                <a:latin typeface="Source Sans 3"/>
                <a:ea typeface="Source Sans 3"/>
                <a:cs typeface="Source Sans 3"/>
                <a:sym typeface="Source Sans 3"/>
              </a:rPr>
              <a:t>Function Points</a:t>
            </a:r>
            <a:endParaRPr b="1" sz="2600">
              <a:latin typeface="Source Sans 3"/>
              <a:ea typeface="Source Sans 3"/>
              <a:cs typeface="Source Sans 3"/>
              <a:sym typeface="Source Sans 3"/>
            </a:endParaRPr>
          </a:p>
          <a:p>
            <a:pPr indent="0" lvl="0" marL="0" rtl="0" algn="ctr">
              <a:spcBef>
                <a:spcPts val="2000"/>
              </a:spcBef>
              <a:spcAft>
                <a:spcPts val="0"/>
              </a:spcAft>
              <a:buNone/>
            </a:pPr>
            <a:r>
              <a:t/>
            </a:r>
            <a:endParaRPr sz="1900"/>
          </a:p>
          <a:p>
            <a:pPr indent="0" lvl="0" marL="0" rtl="0" algn="ctr">
              <a:spcBef>
                <a:spcPts val="2000"/>
              </a:spcBef>
              <a:spcAft>
                <a:spcPts val="0"/>
              </a:spcAft>
              <a:buNone/>
            </a:pPr>
            <a:r>
              <a:rPr lang="it" sz="1900"/>
              <a:t>The estimated amount of total function points is:</a:t>
            </a:r>
            <a:endParaRPr sz="1900"/>
          </a:p>
          <a:p>
            <a:pPr indent="0" lvl="0" marL="0" rtl="0" algn="ctr">
              <a:spcBef>
                <a:spcPts val="0"/>
              </a:spcBef>
              <a:spcAft>
                <a:spcPts val="0"/>
              </a:spcAft>
              <a:buClr>
                <a:schemeClr val="dk1"/>
              </a:buClr>
              <a:buSzPts val="1100"/>
              <a:buFont typeface="Arial"/>
              <a:buNone/>
            </a:pPr>
            <a:r>
              <a:rPr b="1" lang="it" sz="2600">
                <a:latin typeface="Source Sans 3"/>
                <a:ea typeface="Source Sans 3"/>
                <a:cs typeface="Source Sans 3"/>
                <a:sym typeface="Source Sans 3"/>
              </a:rPr>
              <a:t>65 FP</a:t>
            </a:r>
            <a:endParaRPr sz="1900"/>
          </a:p>
        </p:txBody>
      </p:sp>
      <p:cxnSp>
        <p:nvCxnSpPr>
          <p:cNvPr id="260" name="Google Shape;260;p43"/>
          <p:cNvCxnSpPr/>
          <p:nvPr/>
        </p:nvCxnSpPr>
        <p:spPr>
          <a:xfrm>
            <a:off x="6092550" y="1353800"/>
            <a:ext cx="6900" cy="3394200"/>
          </a:xfrm>
          <a:prstGeom prst="straightConnector1">
            <a:avLst/>
          </a:prstGeom>
          <a:noFill/>
          <a:ln cap="flat" cmpd="sng" w="28575">
            <a:solidFill>
              <a:srgbClr val="D9D9D9"/>
            </a:solidFill>
            <a:prstDash val="solid"/>
            <a:round/>
            <a:headEnd len="med" w="med" type="none"/>
            <a:tailEnd len="med" w="med" type="none"/>
          </a:ln>
        </p:spPr>
      </p:cxnSp>
      <p:sp>
        <p:nvSpPr>
          <p:cNvPr id="261" name="Google Shape;261;p43"/>
          <p:cNvSpPr txBox="1"/>
          <p:nvPr>
            <p:ph type="title"/>
          </p:nvPr>
        </p:nvSpPr>
        <p:spPr>
          <a:xfrm>
            <a:off x="301138" y="398604"/>
            <a:ext cx="8520600" cy="8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it" sz="3700"/>
              <a:t>COCOMO II</a:t>
            </a:r>
            <a:endParaRPr sz="3400"/>
          </a:p>
        </p:txBody>
      </p:sp>
      <p:pic>
        <p:nvPicPr>
          <p:cNvPr id="262" name="Google Shape;262;p43"/>
          <p:cNvPicPr preferRelativeResize="0"/>
          <p:nvPr/>
        </p:nvPicPr>
        <p:blipFill rotWithShape="1">
          <a:blip r:embed="rId3">
            <a:alphaModFix amt="70000"/>
          </a:blip>
          <a:srcRect b="15909" l="6260" r="6539" t="0"/>
          <a:stretch/>
        </p:blipFill>
        <p:spPr>
          <a:xfrm>
            <a:off x="1194724" y="2390892"/>
            <a:ext cx="675652" cy="651600"/>
          </a:xfrm>
          <a:prstGeom prst="rect">
            <a:avLst/>
          </a:prstGeom>
          <a:noFill/>
          <a:ln>
            <a:noFill/>
          </a:ln>
        </p:spPr>
      </p:pic>
      <p:cxnSp>
        <p:nvCxnSpPr>
          <p:cNvPr id="263" name="Google Shape;263;p43"/>
          <p:cNvCxnSpPr/>
          <p:nvPr/>
        </p:nvCxnSpPr>
        <p:spPr>
          <a:xfrm>
            <a:off x="3044550" y="1353800"/>
            <a:ext cx="6900" cy="3394200"/>
          </a:xfrm>
          <a:prstGeom prst="straightConnector1">
            <a:avLst/>
          </a:prstGeom>
          <a:noFill/>
          <a:ln cap="flat" cmpd="sng" w="28575">
            <a:solidFill>
              <a:srgbClr val="D9D9D9"/>
            </a:solidFill>
            <a:prstDash val="solid"/>
            <a:round/>
            <a:headEnd len="med" w="med" type="none"/>
            <a:tailEnd len="med" w="med" type="none"/>
          </a:ln>
        </p:spPr>
      </p:cxnSp>
      <p:sp>
        <p:nvSpPr>
          <p:cNvPr id="264" name="Google Shape;264;p43"/>
          <p:cNvSpPr txBox="1"/>
          <p:nvPr>
            <p:ph idx="1" type="body"/>
          </p:nvPr>
        </p:nvSpPr>
        <p:spPr>
          <a:xfrm>
            <a:off x="3028912" y="1767350"/>
            <a:ext cx="3065100" cy="2567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it" sz="2600">
                <a:latin typeface="Source Sans 3"/>
                <a:ea typeface="Source Sans 3"/>
                <a:cs typeface="Source Sans 3"/>
                <a:sym typeface="Source Sans 3"/>
              </a:rPr>
              <a:t>Lines of Code</a:t>
            </a:r>
            <a:endParaRPr b="1" sz="2600">
              <a:latin typeface="Source Sans 3"/>
              <a:ea typeface="Source Sans 3"/>
              <a:cs typeface="Source Sans 3"/>
              <a:sym typeface="Source Sans 3"/>
            </a:endParaRPr>
          </a:p>
          <a:p>
            <a:pPr indent="0" lvl="0" marL="0" rtl="0" algn="ctr">
              <a:spcBef>
                <a:spcPts val="2000"/>
              </a:spcBef>
              <a:spcAft>
                <a:spcPts val="0"/>
              </a:spcAft>
              <a:buNone/>
            </a:pPr>
            <a:r>
              <a:t/>
            </a:r>
            <a:endParaRPr sz="1900"/>
          </a:p>
          <a:p>
            <a:pPr indent="0" lvl="0" marL="0" rtl="0" algn="ctr">
              <a:spcBef>
                <a:spcPts val="2000"/>
              </a:spcBef>
              <a:spcAft>
                <a:spcPts val="0"/>
              </a:spcAft>
              <a:buNone/>
            </a:pPr>
            <a:r>
              <a:rPr lang="it" sz="1900"/>
              <a:t>Using Javascript as the programming language:</a:t>
            </a:r>
            <a:endParaRPr sz="1900"/>
          </a:p>
          <a:p>
            <a:pPr indent="0" lvl="0" marL="0" rtl="0" algn="ctr">
              <a:spcBef>
                <a:spcPts val="0"/>
              </a:spcBef>
              <a:spcAft>
                <a:spcPts val="0"/>
              </a:spcAft>
              <a:buNone/>
            </a:pPr>
            <a:r>
              <a:rPr b="1" lang="it" sz="2600">
                <a:latin typeface="Source Sans 3"/>
                <a:ea typeface="Source Sans 3"/>
                <a:cs typeface="Source Sans 3"/>
                <a:sym typeface="Source Sans 3"/>
              </a:rPr>
              <a:t>3445 SLOC</a:t>
            </a:r>
            <a:endParaRPr sz="1900"/>
          </a:p>
        </p:txBody>
      </p:sp>
      <p:pic>
        <p:nvPicPr>
          <p:cNvPr id="265" name="Google Shape;265;p43"/>
          <p:cNvPicPr preferRelativeResize="0"/>
          <p:nvPr/>
        </p:nvPicPr>
        <p:blipFill rotWithShape="1">
          <a:blip r:embed="rId4">
            <a:alphaModFix amt="70000"/>
          </a:blip>
          <a:srcRect b="24937" l="12436" r="12051" t="10675"/>
          <a:stretch/>
        </p:blipFill>
        <p:spPr>
          <a:xfrm>
            <a:off x="4179585" y="2391092"/>
            <a:ext cx="763737" cy="651210"/>
          </a:xfrm>
          <a:prstGeom prst="rect">
            <a:avLst/>
          </a:prstGeom>
          <a:noFill/>
          <a:ln>
            <a:noFill/>
          </a:ln>
        </p:spPr>
      </p:pic>
      <p:sp>
        <p:nvSpPr>
          <p:cNvPr id="266" name="Google Shape;266;p43"/>
          <p:cNvSpPr txBox="1"/>
          <p:nvPr>
            <p:ph idx="1" type="body"/>
          </p:nvPr>
        </p:nvSpPr>
        <p:spPr>
          <a:xfrm>
            <a:off x="6071462" y="1767350"/>
            <a:ext cx="3065100" cy="2567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it" sz="2600">
                <a:latin typeface="Source Sans 3"/>
                <a:ea typeface="Source Sans 3"/>
                <a:cs typeface="Source Sans 3"/>
                <a:sym typeface="Source Sans 3"/>
              </a:rPr>
              <a:t>Estimated Time</a:t>
            </a:r>
            <a:endParaRPr b="1" sz="2600">
              <a:latin typeface="Source Sans 3"/>
              <a:ea typeface="Source Sans 3"/>
              <a:cs typeface="Source Sans 3"/>
              <a:sym typeface="Source Sans 3"/>
            </a:endParaRPr>
          </a:p>
          <a:p>
            <a:pPr indent="0" lvl="0" marL="0" rtl="0" algn="ctr">
              <a:spcBef>
                <a:spcPts val="2000"/>
              </a:spcBef>
              <a:spcAft>
                <a:spcPts val="0"/>
              </a:spcAft>
              <a:buNone/>
            </a:pPr>
            <a:r>
              <a:t/>
            </a:r>
            <a:endParaRPr sz="1900"/>
          </a:p>
          <a:p>
            <a:pPr indent="0" lvl="0" marL="0" rtl="0" algn="ctr">
              <a:spcBef>
                <a:spcPts val="2000"/>
              </a:spcBef>
              <a:spcAft>
                <a:spcPts val="0"/>
              </a:spcAft>
              <a:buNone/>
            </a:pPr>
            <a:r>
              <a:rPr lang="it" sz="1900"/>
              <a:t>Using the COCOMO II methodology:</a:t>
            </a:r>
            <a:endParaRPr sz="1900"/>
          </a:p>
          <a:p>
            <a:pPr indent="0" lvl="0" marL="0" rtl="0" algn="ctr">
              <a:spcBef>
                <a:spcPts val="0"/>
              </a:spcBef>
              <a:spcAft>
                <a:spcPts val="0"/>
              </a:spcAft>
              <a:buNone/>
            </a:pPr>
            <a:r>
              <a:rPr b="1" lang="it" sz="2600">
                <a:latin typeface="Source Sans 3"/>
                <a:ea typeface="Source Sans 3"/>
                <a:cs typeface="Source Sans 3"/>
                <a:sym typeface="Source Sans 3"/>
              </a:rPr>
              <a:t>6.1 person-months</a:t>
            </a:r>
            <a:endParaRPr sz="1900"/>
          </a:p>
        </p:txBody>
      </p:sp>
      <p:pic>
        <p:nvPicPr>
          <p:cNvPr id="267" name="Google Shape;267;p43"/>
          <p:cNvPicPr preferRelativeResize="0"/>
          <p:nvPr/>
        </p:nvPicPr>
        <p:blipFill rotWithShape="1">
          <a:blip r:embed="rId5">
            <a:alphaModFix amt="70000"/>
          </a:blip>
          <a:srcRect b="12487" l="4849" r="4849" t="0"/>
          <a:stretch/>
        </p:blipFill>
        <p:spPr>
          <a:xfrm>
            <a:off x="7267805" y="2390904"/>
            <a:ext cx="672371" cy="651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graphicFrame>
        <p:nvGraphicFramePr>
          <p:cNvPr id="272" name="Google Shape;272;p44"/>
          <p:cNvGraphicFramePr/>
          <p:nvPr/>
        </p:nvGraphicFramePr>
        <p:xfrm>
          <a:off x="105775" y="368663"/>
          <a:ext cx="3000000" cy="3000000"/>
        </p:xfrm>
        <a:graphic>
          <a:graphicData uri="http://schemas.openxmlformats.org/drawingml/2006/table">
            <a:tbl>
              <a:tblPr>
                <a:noFill/>
                <a:tableStyleId>{92F2738C-1372-4557-9D46-9083F3DE5DFE}</a:tableStyleId>
              </a:tblPr>
              <a:tblGrid>
                <a:gridCol w="484000"/>
                <a:gridCol w="781325"/>
                <a:gridCol w="1475875"/>
                <a:gridCol w="1600200"/>
                <a:gridCol w="619125"/>
                <a:gridCol w="704850"/>
                <a:gridCol w="819150"/>
                <a:gridCol w="685800"/>
                <a:gridCol w="428625"/>
                <a:gridCol w="573250"/>
                <a:gridCol w="760250"/>
              </a:tblGrid>
              <a:tr h="200025">
                <a:tc>
                  <a:txBody>
                    <a:bodyPr/>
                    <a:lstStyle/>
                    <a:p>
                      <a:pPr indent="0" lvl="0" marL="0" rtl="0" algn="ctr">
                        <a:lnSpc>
                          <a:spcPct val="115000"/>
                        </a:lnSpc>
                        <a:spcBef>
                          <a:spcPts val="0"/>
                        </a:spcBef>
                        <a:spcAft>
                          <a:spcPts val="0"/>
                        </a:spcAft>
                        <a:buNone/>
                      </a:pPr>
                      <a:r>
                        <a:rPr b="1" lang="it" sz="900">
                          <a:solidFill>
                            <a:srgbClr val="666666"/>
                          </a:solidFill>
                        </a:rPr>
                        <a:t>No.</a:t>
                      </a:r>
                      <a:endParaRPr b="1" sz="900">
                        <a:solidFill>
                          <a:srgbClr val="666666"/>
                        </a:solidFill>
                      </a:endParaRPr>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it" sz="900">
                          <a:solidFill>
                            <a:srgbClr val="333333"/>
                          </a:solidFill>
                        </a:rPr>
                        <a:t>Module</a:t>
                      </a:r>
                      <a:endParaRPr b="1" sz="900">
                        <a:solidFill>
                          <a:srgbClr val="333333"/>
                        </a:solidFill>
                      </a:endParaRPr>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it" sz="900">
                          <a:solidFill>
                            <a:srgbClr val="333333"/>
                          </a:solidFill>
                        </a:rPr>
                        <a:t>Function Name</a:t>
                      </a:r>
                      <a:endParaRPr b="1" sz="900">
                        <a:solidFill>
                          <a:srgbClr val="333333"/>
                        </a:solidFill>
                      </a:endParaRPr>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it" sz="900">
                          <a:solidFill>
                            <a:srgbClr val="333333"/>
                          </a:solidFill>
                        </a:rPr>
                        <a:t>Description</a:t>
                      </a:r>
                      <a:endParaRPr b="1" sz="900">
                        <a:solidFill>
                          <a:srgbClr val="333333"/>
                        </a:solidFill>
                      </a:endParaRPr>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it" sz="900">
                          <a:solidFill>
                            <a:srgbClr val="333333"/>
                          </a:solidFill>
                        </a:rPr>
                        <a:t>Type</a:t>
                      </a:r>
                      <a:endParaRPr b="1" sz="900">
                        <a:solidFill>
                          <a:srgbClr val="333333"/>
                        </a:solidFill>
                      </a:endParaRPr>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it" sz="900">
                          <a:solidFill>
                            <a:srgbClr val="333333"/>
                          </a:solidFill>
                        </a:rPr>
                        <a:t>DET</a:t>
                      </a:r>
                      <a:endParaRPr b="1" sz="900">
                        <a:solidFill>
                          <a:srgbClr val="333333"/>
                        </a:solidFill>
                      </a:endParaRPr>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it" sz="900">
                          <a:solidFill>
                            <a:srgbClr val="333333"/>
                          </a:solidFill>
                        </a:rPr>
                        <a:t>RET / FTR</a:t>
                      </a:r>
                      <a:endParaRPr b="1" sz="900">
                        <a:solidFill>
                          <a:srgbClr val="333333"/>
                        </a:solidFill>
                      </a:endParaRPr>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it" sz="900">
                          <a:solidFill>
                            <a:srgbClr val="333333"/>
                          </a:solidFill>
                        </a:rPr>
                        <a:t>Complexity</a:t>
                      </a:r>
                      <a:endParaRPr b="1" sz="900">
                        <a:solidFill>
                          <a:srgbClr val="333333"/>
                        </a:solidFill>
                      </a:endParaRPr>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it" sz="900">
                          <a:solidFill>
                            <a:srgbClr val="333333"/>
                          </a:solidFill>
                        </a:rPr>
                        <a:t>FP</a:t>
                      </a:r>
                      <a:endParaRPr b="1" sz="900">
                        <a:solidFill>
                          <a:srgbClr val="333333"/>
                        </a:solidFill>
                      </a:endParaRPr>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it" sz="900">
                          <a:solidFill>
                            <a:srgbClr val="333333"/>
                          </a:solidFill>
                        </a:rPr>
                        <a:t>Adjust %</a:t>
                      </a:r>
                      <a:endParaRPr b="1" sz="900">
                        <a:solidFill>
                          <a:srgbClr val="333333"/>
                        </a:solidFill>
                      </a:endParaRPr>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it" sz="900">
                          <a:solidFill>
                            <a:srgbClr val="333333"/>
                          </a:solidFill>
                        </a:rPr>
                        <a:t>FP adjusted</a:t>
                      </a:r>
                      <a:endParaRPr b="1" sz="900">
                        <a:solidFill>
                          <a:srgbClr val="333333"/>
                        </a:solidFill>
                      </a:endParaRPr>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200025">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User</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Users information</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Information about the users</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ILF</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10</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Low</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ctr">
                        <a:lnSpc>
                          <a:spcPct val="115000"/>
                        </a:lnSpc>
                        <a:spcBef>
                          <a:spcPts val="0"/>
                        </a:spcBef>
                        <a:spcAft>
                          <a:spcPts val="0"/>
                        </a:spcAft>
                        <a:buNone/>
                      </a:pPr>
                      <a:r>
                        <a:rPr lang="it" sz="800"/>
                        <a:t>7</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800"/>
                        <a:t>7</a:t>
                      </a:r>
                      <a:endParaRPr b="1"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r>
              <a:tr h="314325">
                <a:tc>
                  <a:txBody>
                    <a:bodyPr/>
                    <a:lstStyle/>
                    <a:p>
                      <a:pPr indent="0" lvl="0" marL="0" rtl="0" algn="ctr">
                        <a:lnSpc>
                          <a:spcPct val="115000"/>
                        </a:lnSpc>
                        <a:spcBef>
                          <a:spcPts val="0"/>
                        </a:spcBef>
                        <a:spcAft>
                          <a:spcPts val="0"/>
                        </a:spcAft>
                        <a:buNone/>
                      </a:pPr>
                      <a:r>
                        <a:rPr lang="it" sz="800"/>
                        <a:t>2</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Google account</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Google account information</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Information about the Google account</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EIF</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8</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Low</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ctr">
                        <a:lnSpc>
                          <a:spcPct val="115000"/>
                        </a:lnSpc>
                        <a:spcBef>
                          <a:spcPts val="0"/>
                        </a:spcBef>
                        <a:spcAft>
                          <a:spcPts val="0"/>
                        </a:spcAft>
                        <a:buNone/>
                      </a:pPr>
                      <a:r>
                        <a:rPr lang="it" sz="800"/>
                        <a:t>5</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800"/>
                        <a:t>5</a:t>
                      </a:r>
                      <a:endParaRPr b="1"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r>
              <a:tr h="200025">
                <a:tc>
                  <a:txBody>
                    <a:bodyPr/>
                    <a:lstStyle/>
                    <a:p>
                      <a:pPr indent="0" lvl="0" marL="0" rtl="0" algn="ctr">
                        <a:lnSpc>
                          <a:spcPct val="115000"/>
                        </a:lnSpc>
                        <a:spcBef>
                          <a:spcPts val="0"/>
                        </a:spcBef>
                        <a:spcAft>
                          <a:spcPts val="0"/>
                        </a:spcAft>
                        <a:buNone/>
                      </a:pPr>
                      <a:r>
                        <a:rPr lang="it" sz="800"/>
                        <a:t>3</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Recipe</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Recipes information</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Information about the recipes</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EIF</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7</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Low</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ctr">
                        <a:lnSpc>
                          <a:spcPct val="115000"/>
                        </a:lnSpc>
                        <a:spcBef>
                          <a:spcPts val="0"/>
                        </a:spcBef>
                        <a:spcAft>
                          <a:spcPts val="0"/>
                        </a:spcAft>
                        <a:buNone/>
                      </a:pPr>
                      <a:r>
                        <a:rPr lang="it" sz="800"/>
                        <a:t>5</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800"/>
                        <a:t>5</a:t>
                      </a:r>
                      <a:endParaRPr b="1"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r>
              <a:tr h="200025">
                <a:tc>
                  <a:txBody>
                    <a:bodyPr/>
                    <a:lstStyle/>
                    <a:p>
                      <a:pPr indent="0" lvl="0" marL="0" rtl="0" algn="ctr">
                        <a:lnSpc>
                          <a:spcPct val="115000"/>
                        </a:lnSpc>
                        <a:spcBef>
                          <a:spcPts val="0"/>
                        </a:spcBef>
                        <a:spcAft>
                          <a:spcPts val="0"/>
                        </a:spcAft>
                        <a:buNone/>
                      </a:pPr>
                      <a:r>
                        <a:rPr lang="it" sz="800"/>
                        <a:t>4</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Ingredient</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Ingredients information</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Information about the ingredients</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EIF</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8</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Low</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ctr">
                        <a:lnSpc>
                          <a:spcPct val="115000"/>
                        </a:lnSpc>
                        <a:spcBef>
                          <a:spcPts val="0"/>
                        </a:spcBef>
                        <a:spcAft>
                          <a:spcPts val="0"/>
                        </a:spcAft>
                        <a:buNone/>
                      </a:pPr>
                      <a:r>
                        <a:rPr lang="it" sz="800"/>
                        <a:t>5</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800"/>
                        <a:t>5</a:t>
                      </a:r>
                      <a:endParaRPr b="1"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r>
              <a:tr h="200025">
                <a:tc>
                  <a:txBody>
                    <a:bodyPr/>
                    <a:lstStyle/>
                    <a:p>
                      <a:pPr indent="0" lvl="0" marL="0" rtl="0" algn="ctr">
                        <a:lnSpc>
                          <a:spcPct val="115000"/>
                        </a:lnSpc>
                        <a:spcBef>
                          <a:spcPts val="0"/>
                        </a:spcBef>
                        <a:spcAft>
                          <a:spcPts val="0"/>
                        </a:spcAft>
                        <a:buNone/>
                      </a:pPr>
                      <a:r>
                        <a:rPr lang="it" sz="800"/>
                        <a:t>5</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User</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Insert User</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Insert a new user into the database</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EI</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10</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2</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Average</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ctr">
                        <a:lnSpc>
                          <a:spcPct val="115000"/>
                        </a:lnSpc>
                        <a:spcBef>
                          <a:spcPts val="0"/>
                        </a:spcBef>
                        <a:spcAft>
                          <a:spcPts val="0"/>
                        </a:spcAft>
                        <a:buNone/>
                      </a:pPr>
                      <a:r>
                        <a:rPr lang="it" sz="800"/>
                        <a:t>4</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800"/>
                        <a:t>4</a:t>
                      </a:r>
                      <a:endParaRPr b="1"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r>
              <a:tr h="200025">
                <a:tc>
                  <a:txBody>
                    <a:bodyPr/>
                    <a:lstStyle/>
                    <a:p>
                      <a:pPr indent="0" lvl="0" marL="0" rtl="0" algn="ctr">
                        <a:lnSpc>
                          <a:spcPct val="115000"/>
                        </a:lnSpc>
                        <a:spcBef>
                          <a:spcPts val="0"/>
                        </a:spcBef>
                        <a:spcAft>
                          <a:spcPts val="0"/>
                        </a:spcAft>
                        <a:buNone/>
                      </a:pPr>
                      <a:r>
                        <a:rPr lang="it" sz="800"/>
                        <a:t>6</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User</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Login User</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Login the user into the system</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EI</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Low</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ctr">
                        <a:lnSpc>
                          <a:spcPct val="115000"/>
                        </a:lnSpc>
                        <a:spcBef>
                          <a:spcPts val="0"/>
                        </a:spcBef>
                        <a:spcAft>
                          <a:spcPts val="0"/>
                        </a:spcAft>
                        <a:buNone/>
                      </a:pPr>
                      <a:r>
                        <a:rPr lang="it" sz="800"/>
                        <a:t>3</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800"/>
                        <a:t>3</a:t>
                      </a:r>
                      <a:endParaRPr b="1"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r>
              <a:tr h="200025">
                <a:tc>
                  <a:txBody>
                    <a:bodyPr/>
                    <a:lstStyle/>
                    <a:p>
                      <a:pPr indent="0" lvl="0" marL="0" rtl="0" algn="ctr">
                        <a:lnSpc>
                          <a:spcPct val="115000"/>
                        </a:lnSpc>
                        <a:spcBef>
                          <a:spcPts val="0"/>
                        </a:spcBef>
                        <a:spcAft>
                          <a:spcPts val="0"/>
                        </a:spcAft>
                        <a:buNone/>
                      </a:pPr>
                      <a:r>
                        <a:rPr lang="it" sz="800"/>
                        <a:t>7</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User</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Delete User</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Delete the user from the database</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EI</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10</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Low</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ctr">
                        <a:lnSpc>
                          <a:spcPct val="115000"/>
                        </a:lnSpc>
                        <a:spcBef>
                          <a:spcPts val="0"/>
                        </a:spcBef>
                        <a:spcAft>
                          <a:spcPts val="0"/>
                        </a:spcAft>
                        <a:buNone/>
                      </a:pPr>
                      <a:r>
                        <a:rPr lang="it" sz="800"/>
                        <a:t>3</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800"/>
                        <a:t>3</a:t>
                      </a:r>
                      <a:endParaRPr b="1"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r>
              <a:tr h="200025">
                <a:tc>
                  <a:txBody>
                    <a:bodyPr/>
                    <a:lstStyle/>
                    <a:p>
                      <a:pPr indent="0" lvl="0" marL="0" rtl="0" algn="ctr">
                        <a:lnSpc>
                          <a:spcPct val="115000"/>
                        </a:lnSpc>
                        <a:spcBef>
                          <a:spcPts val="0"/>
                        </a:spcBef>
                        <a:spcAft>
                          <a:spcPts val="0"/>
                        </a:spcAft>
                        <a:buNone/>
                      </a:pPr>
                      <a:r>
                        <a:rPr lang="it" sz="800"/>
                        <a:t>8</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Calendar</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Create Calendar</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Create a new Calendar for a user</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EI</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Low</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ctr">
                        <a:lnSpc>
                          <a:spcPct val="115000"/>
                        </a:lnSpc>
                        <a:spcBef>
                          <a:spcPts val="0"/>
                        </a:spcBef>
                        <a:spcAft>
                          <a:spcPts val="0"/>
                        </a:spcAft>
                        <a:buNone/>
                      </a:pPr>
                      <a:r>
                        <a:rPr lang="it" sz="800"/>
                        <a:t>3</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800"/>
                        <a:t>3</a:t>
                      </a:r>
                      <a:endParaRPr b="1"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r>
              <a:tr h="200025">
                <a:tc>
                  <a:txBody>
                    <a:bodyPr/>
                    <a:lstStyle/>
                    <a:p>
                      <a:pPr indent="0" lvl="0" marL="0" rtl="0" algn="ctr">
                        <a:lnSpc>
                          <a:spcPct val="115000"/>
                        </a:lnSpc>
                        <a:spcBef>
                          <a:spcPts val="0"/>
                        </a:spcBef>
                        <a:spcAft>
                          <a:spcPts val="0"/>
                        </a:spcAft>
                        <a:buNone/>
                      </a:pPr>
                      <a:r>
                        <a:rPr lang="it" sz="800"/>
                        <a:t>9</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Calendar</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Delete Calendar</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Delete a Calendar for a User</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EI</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Low</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ctr">
                        <a:lnSpc>
                          <a:spcPct val="115000"/>
                        </a:lnSpc>
                        <a:spcBef>
                          <a:spcPts val="0"/>
                        </a:spcBef>
                        <a:spcAft>
                          <a:spcPts val="0"/>
                        </a:spcAft>
                        <a:buNone/>
                      </a:pPr>
                      <a:r>
                        <a:rPr lang="it" sz="800"/>
                        <a:t>3</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800"/>
                        <a:t>3</a:t>
                      </a:r>
                      <a:endParaRPr b="1"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r>
              <a:tr h="200025">
                <a:tc>
                  <a:txBody>
                    <a:bodyPr/>
                    <a:lstStyle/>
                    <a:p>
                      <a:pPr indent="0" lvl="0" marL="0" rtl="0" algn="ctr">
                        <a:lnSpc>
                          <a:spcPct val="115000"/>
                        </a:lnSpc>
                        <a:spcBef>
                          <a:spcPts val="0"/>
                        </a:spcBef>
                        <a:spcAft>
                          <a:spcPts val="0"/>
                        </a:spcAft>
                        <a:buNone/>
                      </a:pPr>
                      <a:r>
                        <a:rPr lang="it" sz="800"/>
                        <a:t>10</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Recipe</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Add Recipe to favorites</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Add a Recipe to the favorites list</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EI</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Low</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ctr">
                        <a:lnSpc>
                          <a:spcPct val="115000"/>
                        </a:lnSpc>
                        <a:spcBef>
                          <a:spcPts val="0"/>
                        </a:spcBef>
                        <a:spcAft>
                          <a:spcPts val="0"/>
                        </a:spcAft>
                        <a:buNone/>
                      </a:pPr>
                      <a:r>
                        <a:rPr lang="it" sz="800"/>
                        <a:t>3</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800"/>
                        <a:t>3</a:t>
                      </a:r>
                      <a:endParaRPr b="1"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r>
              <a:tr h="314325">
                <a:tc>
                  <a:txBody>
                    <a:bodyPr/>
                    <a:lstStyle/>
                    <a:p>
                      <a:pPr indent="0" lvl="0" marL="0" rtl="0" algn="ctr">
                        <a:lnSpc>
                          <a:spcPct val="115000"/>
                        </a:lnSpc>
                        <a:spcBef>
                          <a:spcPts val="0"/>
                        </a:spcBef>
                        <a:spcAft>
                          <a:spcPts val="0"/>
                        </a:spcAft>
                        <a:buNone/>
                      </a:pPr>
                      <a:r>
                        <a:rPr lang="it" sz="800"/>
                        <a:t>11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Recipe</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Remove Recipe from favorites</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Remove a Recipe from the favorites list</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EI</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Low</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ctr">
                        <a:lnSpc>
                          <a:spcPct val="115000"/>
                        </a:lnSpc>
                        <a:spcBef>
                          <a:spcPts val="0"/>
                        </a:spcBef>
                        <a:spcAft>
                          <a:spcPts val="0"/>
                        </a:spcAft>
                        <a:buNone/>
                      </a:pPr>
                      <a:r>
                        <a:rPr lang="it" sz="800"/>
                        <a:t>3</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800"/>
                        <a:t>3</a:t>
                      </a:r>
                      <a:endParaRPr b="1"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r>
              <a:tr h="314325">
                <a:tc>
                  <a:txBody>
                    <a:bodyPr/>
                    <a:lstStyle/>
                    <a:p>
                      <a:pPr indent="0" lvl="0" marL="0" rtl="0" algn="ctr">
                        <a:lnSpc>
                          <a:spcPct val="115000"/>
                        </a:lnSpc>
                        <a:spcBef>
                          <a:spcPts val="0"/>
                        </a:spcBef>
                        <a:spcAft>
                          <a:spcPts val="0"/>
                        </a:spcAft>
                        <a:buNone/>
                      </a:pPr>
                      <a:r>
                        <a:rPr lang="it" sz="800"/>
                        <a:t>12</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User</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Send Mail</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The system sends a confirmation email to the User the registers</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EO</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2</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Low</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ctr">
                        <a:lnSpc>
                          <a:spcPct val="115000"/>
                        </a:lnSpc>
                        <a:spcBef>
                          <a:spcPts val="0"/>
                        </a:spcBef>
                        <a:spcAft>
                          <a:spcPts val="0"/>
                        </a:spcAft>
                        <a:buNone/>
                      </a:pPr>
                      <a:r>
                        <a:rPr lang="it" sz="800"/>
                        <a:t>4</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800"/>
                        <a:t>4</a:t>
                      </a:r>
                      <a:endParaRPr b="1"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r>
              <a:tr h="200025">
                <a:tc>
                  <a:txBody>
                    <a:bodyPr/>
                    <a:lstStyle/>
                    <a:p>
                      <a:pPr indent="0" lvl="0" marL="0" rtl="0" algn="ctr">
                        <a:lnSpc>
                          <a:spcPct val="115000"/>
                        </a:lnSpc>
                        <a:spcBef>
                          <a:spcPts val="0"/>
                        </a:spcBef>
                        <a:spcAft>
                          <a:spcPts val="0"/>
                        </a:spcAft>
                        <a:buNone/>
                      </a:pPr>
                      <a:r>
                        <a:rPr lang="it" sz="800"/>
                        <a:t>13</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Calendar</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Add Event to Calendar</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Add a new Event to a Calendar</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EO</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Low</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ctr">
                        <a:lnSpc>
                          <a:spcPct val="115000"/>
                        </a:lnSpc>
                        <a:spcBef>
                          <a:spcPts val="0"/>
                        </a:spcBef>
                        <a:spcAft>
                          <a:spcPts val="0"/>
                        </a:spcAft>
                        <a:buNone/>
                      </a:pPr>
                      <a:r>
                        <a:rPr lang="it" sz="800"/>
                        <a:t>4</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800"/>
                        <a:t>4</a:t>
                      </a:r>
                      <a:endParaRPr b="1"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r>
              <a:tr h="200025">
                <a:tc>
                  <a:txBody>
                    <a:bodyPr/>
                    <a:lstStyle/>
                    <a:p>
                      <a:pPr indent="0" lvl="0" marL="0" rtl="0" algn="ctr">
                        <a:lnSpc>
                          <a:spcPct val="115000"/>
                        </a:lnSpc>
                        <a:spcBef>
                          <a:spcPts val="0"/>
                        </a:spcBef>
                        <a:spcAft>
                          <a:spcPts val="0"/>
                        </a:spcAft>
                        <a:buNone/>
                      </a:pPr>
                      <a:r>
                        <a:rPr lang="it" sz="800"/>
                        <a:t>14</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User</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Display User Profile</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Visualize the Profile of a User</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EQ</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7</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2</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Average</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ctr">
                        <a:lnSpc>
                          <a:spcPct val="115000"/>
                        </a:lnSpc>
                        <a:spcBef>
                          <a:spcPts val="0"/>
                        </a:spcBef>
                        <a:spcAft>
                          <a:spcPts val="0"/>
                        </a:spcAft>
                        <a:buNone/>
                      </a:pPr>
                      <a:r>
                        <a:rPr lang="it" sz="800"/>
                        <a:t>4</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800"/>
                        <a:t>4</a:t>
                      </a:r>
                      <a:endParaRPr b="1"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r>
              <a:tr h="200025">
                <a:tc>
                  <a:txBody>
                    <a:bodyPr/>
                    <a:lstStyle/>
                    <a:p>
                      <a:pPr indent="0" lvl="0" marL="0" rtl="0" algn="ctr">
                        <a:lnSpc>
                          <a:spcPct val="115000"/>
                        </a:lnSpc>
                        <a:spcBef>
                          <a:spcPts val="0"/>
                        </a:spcBef>
                        <a:spcAft>
                          <a:spcPts val="0"/>
                        </a:spcAft>
                        <a:buNone/>
                      </a:pPr>
                      <a:r>
                        <a:rPr lang="it" sz="800"/>
                        <a:t>15</a:t>
                      </a:r>
                      <a:endParaRPr sz="8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User</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Display Favorite List</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Visualize the favorite list of a User</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EQ</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Low</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ctr">
                        <a:lnSpc>
                          <a:spcPct val="115000"/>
                        </a:lnSpc>
                        <a:spcBef>
                          <a:spcPts val="0"/>
                        </a:spcBef>
                        <a:spcAft>
                          <a:spcPts val="0"/>
                        </a:spcAft>
                        <a:buNone/>
                      </a:pPr>
                      <a:r>
                        <a:rPr lang="it" sz="800"/>
                        <a:t>3</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800"/>
                        <a:t>3</a:t>
                      </a:r>
                      <a:endParaRPr b="1"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r>
              <a:tr h="200025">
                <a:tc>
                  <a:txBody>
                    <a:bodyPr/>
                    <a:lstStyle/>
                    <a:p>
                      <a:pPr indent="0" lvl="0" marL="0" rtl="0" algn="ctr">
                        <a:lnSpc>
                          <a:spcPct val="115000"/>
                        </a:lnSpc>
                        <a:spcBef>
                          <a:spcPts val="0"/>
                        </a:spcBef>
                        <a:spcAft>
                          <a:spcPts val="0"/>
                        </a:spcAft>
                        <a:buNone/>
                      </a:pPr>
                      <a:r>
                        <a:rPr lang="it" sz="800"/>
                        <a:t>16</a:t>
                      </a:r>
                      <a:endParaRPr sz="8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Recipe</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Display Recipes information</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Visualize a Recipe's information</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EQ</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7</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Low</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ctr">
                        <a:lnSpc>
                          <a:spcPct val="115000"/>
                        </a:lnSpc>
                        <a:spcBef>
                          <a:spcPts val="0"/>
                        </a:spcBef>
                        <a:spcAft>
                          <a:spcPts val="0"/>
                        </a:spcAft>
                        <a:buNone/>
                      </a:pPr>
                      <a:r>
                        <a:rPr lang="it" sz="800"/>
                        <a:t>3</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800"/>
                        <a:t>3</a:t>
                      </a:r>
                      <a:endParaRPr b="1"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r>
              <a:tr h="200025">
                <a:tc>
                  <a:txBody>
                    <a:bodyPr/>
                    <a:lstStyle/>
                    <a:p>
                      <a:pPr indent="0" lvl="0" marL="0" rtl="0" algn="ctr">
                        <a:lnSpc>
                          <a:spcPct val="115000"/>
                        </a:lnSpc>
                        <a:spcBef>
                          <a:spcPts val="0"/>
                        </a:spcBef>
                        <a:spcAft>
                          <a:spcPts val="0"/>
                        </a:spcAft>
                        <a:buNone/>
                      </a:pPr>
                      <a:r>
                        <a:rPr lang="it" sz="800"/>
                        <a:t>17</a:t>
                      </a:r>
                      <a:endParaRPr sz="8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Ingredient</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Display Ingredients information</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800"/>
                        <a:t>Visualize a Ingredient's information</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EQ</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8</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1</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800"/>
                        <a:t>Low</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ctr">
                        <a:lnSpc>
                          <a:spcPct val="115000"/>
                        </a:lnSpc>
                        <a:spcBef>
                          <a:spcPts val="0"/>
                        </a:spcBef>
                        <a:spcAft>
                          <a:spcPts val="0"/>
                        </a:spcAft>
                        <a:buNone/>
                      </a:pPr>
                      <a:r>
                        <a:rPr lang="it" sz="800"/>
                        <a:t>3</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t/>
                      </a:r>
                      <a:endParaRPr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800"/>
                        <a:t>3</a:t>
                      </a:r>
                      <a:endParaRPr b="1" sz="800"/>
                    </a:p>
                  </a:txBody>
                  <a:tcPr marT="0" marB="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6E6"/>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5"/>
          <p:cNvSpPr/>
          <p:nvPr/>
        </p:nvSpPr>
        <p:spPr>
          <a:xfrm>
            <a:off x="-22350" y="-25950"/>
            <a:ext cx="9188700" cy="5195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Medium"/>
              <a:ea typeface="Source Sans 3 Medium"/>
              <a:cs typeface="Source Sans 3 Medium"/>
              <a:sym typeface="Source Sans 3 Medium"/>
            </a:endParaRPr>
          </a:p>
        </p:txBody>
      </p:sp>
      <p:pic>
        <p:nvPicPr>
          <p:cNvPr id="278" name="Google Shape;278;p45"/>
          <p:cNvPicPr preferRelativeResize="0"/>
          <p:nvPr/>
        </p:nvPicPr>
        <p:blipFill rotWithShape="1">
          <a:blip r:embed="rId3">
            <a:alphaModFix/>
          </a:blip>
          <a:srcRect b="4798" l="0" r="0" t="0"/>
          <a:stretch/>
        </p:blipFill>
        <p:spPr>
          <a:xfrm>
            <a:off x="133768" y="161675"/>
            <a:ext cx="4590697" cy="4813774"/>
          </a:xfrm>
          <a:prstGeom prst="rect">
            <a:avLst/>
          </a:prstGeom>
          <a:noFill/>
          <a:ln cap="flat" cmpd="sng" w="19050">
            <a:solidFill>
              <a:srgbClr val="CCCCCC"/>
            </a:solidFill>
            <a:prstDash val="solid"/>
            <a:round/>
            <a:headEnd len="sm" w="sm" type="none"/>
            <a:tailEnd len="sm" w="sm" type="none"/>
          </a:ln>
        </p:spPr>
      </p:pic>
      <p:graphicFrame>
        <p:nvGraphicFramePr>
          <p:cNvPr id="279" name="Google Shape;279;p45"/>
          <p:cNvGraphicFramePr/>
          <p:nvPr/>
        </p:nvGraphicFramePr>
        <p:xfrm>
          <a:off x="4851200" y="161684"/>
          <a:ext cx="3000000" cy="3000000"/>
        </p:xfrm>
        <a:graphic>
          <a:graphicData uri="http://schemas.openxmlformats.org/drawingml/2006/table">
            <a:tbl>
              <a:tblPr>
                <a:noFill/>
                <a:tableStyleId>{B8BBE580-28C8-4BD7-B2EB-415A0D3BF3FF}</a:tableStyleId>
              </a:tblPr>
              <a:tblGrid>
                <a:gridCol w="4199575"/>
              </a:tblGrid>
              <a:tr h="4813775">
                <a:tc>
                  <a:txBody>
                    <a:bodyPr/>
                    <a:lstStyle/>
                    <a:p>
                      <a:pPr indent="0" lvl="0" marL="0" rtl="0" algn="l">
                        <a:spcBef>
                          <a:spcPts val="0"/>
                        </a:spcBef>
                        <a:spcAft>
                          <a:spcPts val="0"/>
                        </a:spcAft>
                        <a:buNone/>
                      </a:pPr>
                      <a:r>
                        <a:rPr lang="it" sz="900">
                          <a:solidFill>
                            <a:srgbClr val="FFFFFF"/>
                          </a:solidFill>
                          <a:latin typeface="Roboto Mono"/>
                          <a:ea typeface="Roboto Mono"/>
                          <a:cs typeface="Roboto Mono"/>
                          <a:sym typeface="Roboto Mono"/>
                        </a:rPr>
                        <a:t>startCOCOMO, 1</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MonteCarlo, MonteCarlo_Off</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AutoCalculate, On</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size_type, Function Points</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function_points, 65</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language, Java</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prec, Very_High</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flex, Low</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rely, Nominal</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data, Low</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cplx, Low</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ruse, High</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docu, Nominal</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resl, Nominal</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team, Extra_High</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acap, Nominal</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pcap, High</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pcon, High</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apex, High</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pexp, Nominal</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ltex, Nominal</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pmat, Low</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time, High</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stor, Nominal</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pvol, Low</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tool, Nominal</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site, Very_High</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sced, Low</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software_maintenance, Off</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software_labor_cost_per_PM, 2400</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software_EAF, 0.55</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size_exponent, 1.0677</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schedule_exponent, 0.312</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software_effort, 6.1</a:t>
                      </a:r>
                      <a:endParaRPr sz="9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it" sz="900">
                          <a:solidFill>
                            <a:srgbClr val="FFFFFF"/>
                          </a:solidFill>
                          <a:latin typeface="Roboto Mono"/>
                          <a:ea typeface="Roboto Mono"/>
                          <a:cs typeface="Roboto Mono"/>
                          <a:sym typeface="Roboto Mono"/>
                        </a:rPr>
                        <a:t>software_schedule, 5.3</a:t>
                      </a:r>
                      <a:endParaRPr sz="900">
                        <a:solidFill>
                          <a:srgbClr val="FFFFFF"/>
                        </a:solidFill>
                      </a:endParaRPr>
                    </a:p>
                  </a:txBody>
                  <a:tcPr marT="63500" marB="63500" marR="63500" marL="63500">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000000"/>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6"/>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it"/>
              <a:t>SCRUM</a:t>
            </a:r>
            <a:endParaRPr b="1">
              <a:latin typeface="Source Sans 3"/>
              <a:ea typeface="Source Sans 3"/>
              <a:cs typeface="Source Sans 3"/>
              <a:sym typeface="Source Sans 3"/>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idx="1" type="body"/>
          </p:nvPr>
        </p:nvSpPr>
        <p:spPr>
          <a:xfrm>
            <a:off x="262625" y="1251049"/>
            <a:ext cx="8726400" cy="3417900"/>
          </a:xfrm>
          <a:prstGeom prst="rect">
            <a:avLst/>
          </a:prstGeom>
        </p:spPr>
        <p:txBody>
          <a:bodyPr anchorCtr="0" anchor="t" bIns="91425" lIns="91425" spcFirstLastPara="1" rIns="91425" wrap="square" tIns="91425">
            <a:spAutoFit/>
          </a:bodyPr>
          <a:lstStyle/>
          <a:p>
            <a:pPr indent="-295275" lvl="0" marL="360000" rtl="0" algn="l">
              <a:spcBef>
                <a:spcPts val="0"/>
              </a:spcBef>
              <a:spcAft>
                <a:spcPts val="0"/>
              </a:spcAft>
              <a:buSzPts val="1800"/>
              <a:buFont typeface="Arial"/>
              <a:buAutoNum type="arabicParenR"/>
            </a:pPr>
            <a:r>
              <a:rPr lang="it" sz="1800">
                <a:latin typeface="Arial"/>
                <a:ea typeface="Arial"/>
                <a:cs typeface="Arial"/>
                <a:sym typeface="Arial"/>
              </a:rPr>
              <a:t>Valerio Di Stefano, the </a:t>
            </a:r>
            <a:r>
              <a:rPr b="1" lang="it" sz="1800">
                <a:latin typeface="Arial"/>
                <a:ea typeface="Arial"/>
                <a:cs typeface="Arial"/>
                <a:sym typeface="Arial"/>
              </a:rPr>
              <a:t>Product Owner</a:t>
            </a:r>
            <a:r>
              <a:rPr lang="it" sz="1800">
                <a:latin typeface="Arial"/>
                <a:ea typeface="Arial"/>
                <a:cs typeface="Arial"/>
                <a:sym typeface="Arial"/>
              </a:rPr>
              <a:t> </a:t>
            </a:r>
            <a:r>
              <a:rPr lang="it" sz="1800">
                <a:latin typeface="Arial"/>
                <a:ea typeface="Arial"/>
                <a:cs typeface="Arial"/>
                <a:sym typeface="Arial"/>
              </a:rPr>
              <a:t> </a:t>
            </a:r>
            <a:r>
              <a:rPr lang="it" sz="1900">
                <a:latin typeface="Arial"/>
                <a:ea typeface="Arial"/>
                <a:cs typeface="Arial"/>
                <a:sym typeface="Arial"/>
              </a:rPr>
              <a:t>➡</a:t>
            </a:r>
            <a:r>
              <a:rPr lang="it" sz="1800">
                <a:latin typeface="Arial"/>
                <a:ea typeface="Arial"/>
                <a:cs typeface="Arial"/>
                <a:sym typeface="Arial"/>
              </a:rPr>
              <a:t>  D</a:t>
            </a:r>
            <a:r>
              <a:rPr lang="it" sz="1800">
                <a:latin typeface="Arial"/>
                <a:ea typeface="Arial"/>
                <a:cs typeface="Arial"/>
                <a:sym typeface="Arial"/>
              </a:rPr>
              <a:t>efine the features of the final product, decide the release dates and adjust the features and their priorities at each iteration</a:t>
            </a:r>
            <a:endParaRPr sz="1800">
              <a:latin typeface="Arial"/>
              <a:ea typeface="Arial"/>
              <a:cs typeface="Arial"/>
              <a:sym typeface="Arial"/>
            </a:endParaRPr>
          </a:p>
          <a:p>
            <a:pPr indent="0" lvl="0" marL="0" rtl="0" algn="l">
              <a:spcBef>
                <a:spcPts val="0"/>
              </a:spcBef>
              <a:spcAft>
                <a:spcPts val="0"/>
              </a:spcAft>
              <a:buNone/>
            </a:pPr>
            <a:r>
              <a:t/>
            </a:r>
            <a:endParaRPr b="1" sz="1000">
              <a:latin typeface="Arial"/>
              <a:ea typeface="Arial"/>
              <a:cs typeface="Arial"/>
              <a:sym typeface="Arial"/>
            </a:endParaRPr>
          </a:p>
          <a:p>
            <a:pPr indent="-295275" lvl="0" marL="360000" rtl="0" algn="l">
              <a:spcBef>
                <a:spcPts val="0"/>
              </a:spcBef>
              <a:spcAft>
                <a:spcPts val="0"/>
              </a:spcAft>
              <a:buSzPts val="1800"/>
              <a:buFont typeface="Arial"/>
              <a:buAutoNum type="arabicParenR"/>
            </a:pPr>
            <a:r>
              <a:rPr lang="it" sz="1800">
                <a:latin typeface="Arial"/>
                <a:ea typeface="Arial"/>
                <a:cs typeface="Arial"/>
                <a:sym typeface="Arial"/>
              </a:rPr>
              <a:t>Giuseppe Prisco, the </a:t>
            </a:r>
            <a:r>
              <a:rPr b="1" lang="it" sz="1800">
                <a:latin typeface="Arial"/>
                <a:ea typeface="Arial"/>
                <a:cs typeface="Arial"/>
                <a:sym typeface="Arial"/>
              </a:rPr>
              <a:t>SCRUM Master</a:t>
            </a:r>
            <a:r>
              <a:rPr lang="it" sz="1800">
                <a:latin typeface="Arial"/>
                <a:ea typeface="Arial"/>
                <a:cs typeface="Arial"/>
                <a:sym typeface="Arial"/>
              </a:rPr>
              <a:t>  </a:t>
            </a:r>
            <a:r>
              <a:rPr lang="it" sz="1900">
                <a:latin typeface="Arial"/>
                <a:ea typeface="Arial"/>
                <a:cs typeface="Arial"/>
                <a:sym typeface="Arial"/>
              </a:rPr>
              <a:t>➡</a:t>
            </a:r>
            <a:r>
              <a:rPr lang="it" sz="1800">
                <a:latin typeface="Arial"/>
                <a:ea typeface="Arial"/>
                <a:cs typeface="Arial"/>
                <a:sym typeface="Arial"/>
              </a:rPr>
              <a:t>  M</a:t>
            </a:r>
            <a:r>
              <a:rPr lang="it" sz="1800">
                <a:latin typeface="Arial"/>
                <a:ea typeface="Arial"/>
                <a:cs typeface="Arial"/>
                <a:sym typeface="Arial"/>
              </a:rPr>
              <a:t>anage the project and enforce Scrum values and practices, remove any impediments and ensure that the team is fully functional and productive</a:t>
            </a:r>
            <a:endParaRPr sz="1800">
              <a:latin typeface="Arial"/>
              <a:ea typeface="Arial"/>
              <a:cs typeface="Arial"/>
              <a:sym typeface="Arial"/>
            </a:endParaRPr>
          </a:p>
          <a:p>
            <a:pPr indent="0" lvl="0" marL="0" rtl="0" algn="l">
              <a:spcBef>
                <a:spcPts val="0"/>
              </a:spcBef>
              <a:spcAft>
                <a:spcPts val="0"/>
              </a:spcAft>
              <a:buNone/>
            </a:pPr>
            <a:r>
              <a:t/>
            </a:r>
            <a:endParaRPr b="1" sz="1000">
              <a:latin typeface="Arial"/>
              <a:ea typeface="Arial"/>
              <a:cs typeface="Arial"/>
              <a:sym typeface="Arial"/>
            </a:endParaRPr>
          </a:p>
          <a:p>
            <a:pPr indent="-295275" lvl="0" marL="360000" rtl="0" algn="l">
              <a:spcBef>
                <a:spcPts val="0"/>
              </a:spcBef>
              <a:spcAft>
                <a:spcPts val="0"/>
              </a:spcAft>
              <a:buSzPts val="1800"/>
              <a:buFont typeface="Arial"/>
              <a:buAutoNum type="arabicParenR" startAt="3"/>
            </a:pPr>
            <a:r>
              <a:rPr lang="it" sz="1800">
                <a:latin typeface="Arial"/>
                <a:ea typeface="Arial"/>
                <a:cs typeface="Arial"/>
                <a:sym typeface="Arial"/>
              </a:rPr>
              <a:t>Valerio Di Stefano &amp; Giuseppe Prisco, the </a:t>
            </a:r>
            <a:r>
              <a:rPr b="1" lang="it" sz="1800">
                <a:latin typeface="Arial"/>
                <a:ea typeface="Arial"/>
                <a:cs typeface="Arial"/>
                <a:sym typeface="Arial"/>
              </a:rPr>
              <a:t>Team</a:t>
            </a:r>
            <a:r>
              <a:rPr lang="it" sz="1800">
                <a:latin typeface="Arial"/>
                <a:ea typeface="Arial"/>
                <a:cs typeface="Arial"/>
                <a:sym typeface="Arial"/>
              </a:rPr>
              <a:t>  </a:t>
            </a:r>
            <a:r>
              <a:rPr lang="it" sz="1900">
                <a:latin typeface="Arial"/>
                <a:ea typeface="Arial"/>
                <a:cs typeface="Arial"/>
                <a:sym typeface="Arial"/>
              </a:rPr>
              <a:t>➡</a:t>
            </a:r>
            <a:r>
              <a:rPr lang="it" sz="1800">
                <a:latin typeface="Arial"/>
                <a:ea typeface="Arial"/>
                <a:cs typeface="Arial"/>
                <a:sym typeface="Arial"/>
              </a:rPr>
              <a:t>  E</a:t>
            </a:r>
            <a:r>
              <a:rPr lang="it" sz="1800">
                <a:latin typeface="Arial"/>
                <a:ea typeface="Arial"/>
                <a:cs typeface="Arial"/>
                <a:sym typeface="Arial"/>
              </a:rPr>
              <a:t>ach member is specialized in different functions, team members were full-time and self-organized throughout the development phases</a:t>
            </a:r>
            <a:endParaRPr sz="1800">
              <a:latin typeface="Arial"/>
              <a:ea typeface="Arial"/>
              <a:cs typeface="Arial"/>
              <a:sym typeface="Arial"/>
            </a:endParaRPr>
          </a:p>
        </p:txBody>
      </p:sp>
      <p:sp>
        <p:nvSpPr>
          <p:cNvPr id="290" name="Google Shape;290;p47"/>
          <p:cNvSpPr txBox="1"/>
          <p:nvPr>
            <p:ph type="title"/>
          </p:nvPr>
        </p:nvSpPr>
        <p:spPr>
          <a:xfrm>
            <a:off x="301138" y="398604"/>
            <a:ext cx="8520600" cy="8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3700"/>
              <a:t>Workflow organization</a:t>
            </a:r>
            <a:endParaRPr sz="3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graphicFrame>
        <p:nvGraphicFramePr>
          <p:cNvPr id="295" name="Google Shape;295;p48"/>
          <p:cNvGraphicFramePr/>
          <p:nvPr/>
        </p:nvGraphicFramePr>
        <p:xfrm>
          <a:off x="188850" y="538163"/>
          <a:ext cx="3000000" cy="3000000"/>
        </p:xfrm>
        <a:graphic>
          <a:graphicData uri="http://schemas.openxmlformats.org/drawingml/2006/table">
            <a:tbl>
              <a:tblPr>
                <a:noFill/>
                <a:tableStyleId>{92F2738C-1372-4557-9D46-9083F3DE5DFE}</a:tableStyleId>
              </a:tblPr>
              <a:tblGrid>
                <a:gridCol w="872250"/>
                <a:gridCol w="1435350"/>
                <a:gridCol w="624200"/>
                <a:gridCol w="901350"/>
                <a:gridCol w="893550"/>
                <a:gridCol w="784775"/>
                <a:gridCol w="520625"/>
                <a:gridCol w="644950"/>
                <a:gridCol w="652675"/>
                <a:gridCol w="675275"/>
                <a:gridCol w="761275"/>
              </a:tblGrid>
              <a:tr h="228600">
                <a:tc rowSpan="2">
                  <a:txBody>
                    <a:bodyPr/>
                    <a:lstStyle/>
                    <a:p>
                      <a:pPr indent="0" lvl="0" marL="0" rtl="0" algn="ctr">
                        <a:lnSpc>
                          <a:spcPct val="115000"/>
                        </a:lnSpc>
                        <a:spcBef>
                          <a:spcPts val="0"/>
                        </a:spcBef>
                        <a:spcAft>
                          <a:spcPts val="0"/>
                        </a:spcAft>
                        <a:buNone/>
                      </a:pPr>
                      <a:r>
                        <a:rPr b="1" lang="it" sz="800"/>
                        <a:t>WORK BREAKDOWN STRUCTURE</a:t>
                      </a:r>
                      <a:endParaRPr b="1" sz="8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19050">
                      <a:solidFill>
                        <a:srgbClr val="BFBFBF"/>
                      </a:solidFill>
                      <a:prstDash val="solid"/>
                      <a:round/>
                      <a:headEnd len="sm" w="sm" type="none"/>
                      <a:tailEnd len="sm" w="sm" type="none"/>
                    </a:lnT>
                    <a:lnB cap="flat" cmpd="sng" w="28575">
                      <a:solidFill>
                        <a:srgbClr val="BFBFBF"/>
                      </a:solidFill>
                      <a:prstDash val="solid"/>
                      <a:round/>
                      <a:headEnd len="sm" w="sm" type="none"/>
                      <a:tailEnd len="sm" w="sm" type="none"/>
                    </a:lnB>
                    <a:solidFill>
                      <a:srgbClr val="D8D8D8"/>
                    </a:solidFill>
                  </a:tcPr>
                </a:tc>
                <a:tc rowSpan="2">
                  <a:txBody>
                    <a:bodyPr/>
                    <a:lstStyle/>
                    <a:p>
                      <a:pPr indent="0" lvl="0" marL="0" rtl="0" algn="ctr">
                        <a:lnSpc>
                          <a:spcPct val="115000"/>
                        </a:lnSpc>
                        <a:spcBef>
                          <a:spcPts val="0"/>
                        </a:spcBef>
                        <a:spcAft>
                          <a:spcPts val="0"/>
                        </a:spcAft>
                        <a:buNone/>
                      </a:pPr>
                      <a:r>
                        <a:rPr b="1" lang="it" sz="900"/>
                        <a:t>TASK TITLE</a:t>
                      </a:r>
                      <a:endParaRPr b="1"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9050">
                      <a:solidFill>
                        <a:srgbClr val="BFBFBF"/>
                      </a:solidFill>
                      <a:prstDash val="solid"/>
                      <a:round/>
                      <a:headEnd len="sm" w="sm" type="none"/>
                      <a:tailEnd len="sm" w="sm" type="none"/>
                    </a:lnT>
                    <a:lnB cap="flat" cmpd="sng" w="28575">
                      <a:solidFill>
                        <a:srgbClr val="BFBFBF"/>
                      </a:solidFill>
                      <a:prstDash val="solid"/>
                      <a:round/>
                      <a:headEnd len="sm" w="sm" type="none"/>
                      <a:tailEnd len="sm" w="sm" type="none"/>
                    </a:lnB>
                    <a:solidFill>
                      <a:srgbClr val="D8D8D8"/>
                    </a:solidFill>
                  </a:tcPr>
                </a:tc>
                <a:tc rowSpan="2">
                  <a:txBody>
                    <a:bodyPr/>
                    <a:lstStyle/>
                    <a:p>
                      <a:pPr indent="0" lvl="0" marL="0" rtl="0" algn="ctr">
                        <a:lnSpc>
                          <a:spcPct val="115000"/>
                        </a:lnSpc>
                        <a:spcBef>
                          <a:spcPts val="0"/>
                        </a:spcBef>
                        <a:spcAft>
                          <a:spcPts val="0"/>
                        </a:spcAft>
                        <a:buNone/>
                      </a:pPr>
                      <a:r>
                        <a:rPr b="1" lang="it" sz="900"/>
                        <a:t>TASK OWNER</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BFBFBF"/>
                      </a:solidFill>
                      <a:prstDash val="solid"/>
                      <a:round/>
                      <a:headEnd len="sm" w="sm" type="none"/>
                      <a:tailEnd len="sm" w="sm" type="none"/>
                    </a:lnT>
                    <a:lnB cap="flat" cmpd="sng" w="28575">
                      <a:solidFill>
                        <a:srgbClr val="BFBFBF"/>
                      </a:solidFill>
                      <a:prstDash val="solid"/>
                      <a:round/>
                      <a:headEnd len="sm" w="sm" type="none"/>
                      <a:tailEnd len="sm" w="sm" type="none"/>
                    </a:lnB>
                    <a:solidFill>
                      <a:srgbClr val="D8D8D8"/>
                    </a:solidFill>
                  </a:tcPr>
                </a:tc>
                <a:tc gridSpan="3">
                  <a:txBody>
                    <a:bodyPr/>
                    <a:lstStyle/>
                    <a:p>
                      <a:pPr indent="0" lvl="0" marL="0" rtl="0" algn="ctr">
                        <a:lnSpc>
                          <a:spcPct val="115000"/>
                        </a:lnSpc>
                        <a:spcBef>
                          <a:spcPts val="0"/>
                        </a:spcBef>
                        <a:spcAft>
                          <a:spcPts val="0"/>
                        </a:spcAft>
                        <a:buNone/>
                      </a:pPr>
                      <a:r>
                        <a:rPr b="1" lang="it" sz="900"/>
                        <a:t>AMOUNT OF WORK IN HOURS</a:t>
                      </a:r>
                      <a:endParaRPr b="1"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hMerge="1"/>
                <a:tc hMerge="1"/>
                <a:tc rowSpan="2">
                  <a:txBody>
                    <a:bodyPr/>
                    <a:lstStyle/>
                    <a:p>
                      <a:pPr indent="0" lvl="0" marL="0" rtl="0" algn="ctr">
                        <a:lnSpc>
                          <a:spcPct val="115000"/>
                        </a:lnSpc>
                        <a:spcBef>
                          <a:spcPts val="0"/>
                        </a:spcBef>
                        <a:spcAft>
                          <a:spcPts val="0"/>
                        </a:spcAft>
                        <a:buNone/>
                      </a:pPr>
                      <a:r>
                        <a:rPr b="1" lang="it" sz="900"/>
                        <a:t>SPRINT</a:t>
                      </a:r>
                      <a:endParaRPr b="1"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28575">
                      <a:solidFill>
                        <a:srgbClr val="BFBFBF"/>
                      </a:solidFill>
                      <a:prstDash val="solid"/>
                      <a:round/>
                      <a:headEnd len="sm" w="sm" type="none"/>
                      <a:tailEnd len="sm" w="sm" type="none"/>
                    </a:lnB>
                    <a:solidFill>
                      <a:srgbClr val="D8D8D8"/>
                    </a:solidFill>
                  </a:tcPr>
                </a:tc>
                <a:tc rowSpan="2">
                  <a:txBody>
                    <a:bodyPr/>
                    <a:lstStyle/>
                    <a:p>
                      <a:pPr indent="0" lvl="0" marL="0" rtl="0" algn="ctr">
                        <a:lnSpc>
                          <a:spcPct val="115000"/>
                        </a:lnSpc>
                        <a:spcBef>
                          <a:spcPts val="0"/>
                        </a:spcBef>
                        <a:spcAft>
                          <a:spcPts val="0"/>
                        </a:spcAft>
                        <a:buNone/>
                      </a:pPr>
                      <a:r>
                        <a:rPr b="1" lang="it" sz="900"/>
                        <a:t>START DATE</a:t>
                      </a:r>
                      <a:endParaRPr b="1"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19050">
                      <a:solidFill>
                        <a:srgbClr val="BFBFBF"/>
                      </a:solidFill>
                      <a:prstDash val="solid"/>
                      <a:round/>
                      <a:headEnd len="sm" w="sm" type="none"/>
                      <a:tailEnd len="sm" w="sm" type="none"/>
                    </a:lnT>
                    <a:lnB cap="flat" cmpd="sng" w="28575">
                      <a:solidFill>
                        <a:srgbClr val="BFBFBF"/>
                      </a:solidFill>
                      <a:prstDash val="solid"/>
                      <a:round/>
                      <a:headEnd len="sm" w="sm" type="none"/>
                      <a:tailEnd len="sm" w="sm" type="none"/>
                    </a:lnB>
                    <a:solidFill>
                      <a:srgbClr val="D8D8D8"/>
                    </a:solidFill>
                  </a:tcPr>
                </a:tc>
                <a:tc rowSpan="2">
                  <a:txBody>
                    <a:bodyPr/>
                    <a:lstStyle/>
                    <a:p>
                      <a:pPr indent="0" lvl="0" marL="0" rtl="0" algn="ctr">
                        <a:lnSpc>
                          <a:spcPct val="115000"/>
                        </a:lnSpc>
                        <a:spcBef>
                          <a:spcPts val="0"/>
                        </a:spcBef>
                        <a:spcAft>
                          <a:spcPts val="0"/>
                        </a:spcAft>
                        <a:buNone/>
                      </a:pPr>
                      <a:r>
                        <a:rPr b="1" lang="it" sz="900"/>
                        <a:t>DUE DATE</a:t>
                      </a:r>
                      <a:endParaRPr b="1"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9050">
                      <a:solidFill>
                        <a:srgbClr val="BFBFBF"/>
                      </a:solidFill>
                      <a:prstDash val="solid"/>
                      <a:round/>
                      <a:headEnd len="sm" w="sm" type="none"/>
                      <a:tailEnd len="sm" w="sm" type="none"/>
                    </a:lnT>
                    <a:lnB cap="flat" cmpd="sng" w="28575">
                      <a:solidFill>
                        <a:srgbClr val="BFBFBF"/>
                      </a:solidFill>
                      <a:prstDash val="solid"/>
                      <a:round/>
                      <a:headEnd len="sm" w="sm" type="none"/>
                      <a:tailEnd len="sm" w="sm" type="none"/>
                    </a:lnB>
                    <a:solidFill>
                      <a:srgbClr val="D8D8D8"/>
                    </a:solidFill>
                  </a:tcPr>
                </a:tc>
                <a:tc rowSpan="2">
                  <a:txBody>
                    <a:bodyPr/>
                    <a:lstStyle/>
                    <a:p>
                      <a:pPr indent="0" lvl="0" marL="0" rtl="0" algn="ctr">
                        <a:lnSpc>
                          <a:spcPct val="115000"/>
                        </a:lnSpc>
                        <a:spcBef>
                          <a:spcPts val="0"/>
                        </a:spcBef>
                        <a:spcAft>
                          <a:spcPts val="0"/>
                        </a:spcAft>
                        <a:buNone/>
                      </a:pPr>
                      <a:r>
                        <a:rPr b="1" lang="it" sz="900"/>
                        <a:t>DURATION</a:t>
                      </a:r>
                      <a:endParaRPr b="1"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A5A5A5"/>
                      </a:solidFill>
                      <a:prstDash val="solid"/>
                      <a:round/>
                      <a:headEnd len="sm" w="sm" type="none"/>
                      <a:tailEnd len="sm" w="sm" type="none"/>
                    </a:lnT>
                    <a:lnB cap="flat" cmpd="sng" w="28575">
                      <a:solidFill>
                        <a:srgbClr val="BFBFBF"/>
                      </a:solidFill>
                      <a:prstDash val="solid"/>
                      <a:round/>
                      <a:headEnd len="sm" w="sm" type="none"/>
                      <a:tailEnd len="sm" w="sm" type="none"/>
                    </a:lnB>
                    <a:solidFill>
                      <a:srgbClr val="D8D8D8"/>
                    </a:solidFill>
                  </a:tcPr>
                </a:tc>
                <a:tc rowSpan="2">
                  <a:txBody>
                    <a:bodyPr/>
                    <a:lstStyle/>
                    <a:p>
                      <a:pPr indent="0" lvl="0" marL="0" rtl="0" algn="ctr">
                        <a:lnSpc>
                          <a:spcPct val="115000"/>
                        </a:lnSpc>
                        <a:spcBef>
                          <a:spcPts val="0"/>
                        </a:spcBef>
                        <a:spcAft>
                          <a:spcPts val="0"/>
                        </a:spcAft>
                        <a:buNone/>
                      </a:pPr>
                      <a:r>
                        <a:rPr b="1" lang="it" sz="900"/>
                        <a:t>PCT OF TASK COMPLETE</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A5A5A5"/>
                      </a:solidFill>
                      <a:prstDash val="solid"/>
                      <a:round/>
                      <a:headEnd len="sm" w="sm" type="none"/>
                      <a:tailEnd len="sm" w="sm" type="none"/>
                    </a:lnT>
                    <a:lnB cap="flat" cmpd="sng" w="28575">
                      <a:solidFill>
                        <a:srgbClr val="BFBFBF"/>
                      </a:solidFill>
                      <a:prstDash val="solid"/>
                      <a:round/>
                      <a:headEnd len="sm" w="sm" type="none"/>
                      <a:tailEnd len="sm" w="sm" type="none"/>
                    </a:lnB>
                    <a:solidFill>
                      <a:srgbClr val="D8D8D8"/>
                    </a:solidFill>
                  </a:tcPr>
                </a:tc>
              </a:tr>
              <a:tr h="228600">
                <a:tc vMerge="1"/>
                <a:tc vMerge="1"/>
                <a:tc vMerge="1"/>
                <a:tc>
                  <a:txBody>
                    <a:bodyPr/>
                    <a:lstStyle/>
                    <a:p>
                      <a:pPr indent="0" lvl="0" marL="0" rtl="0" algn="ctr">
                        <a:lnSpc>
                          <a:spcPct val="115000"/>
                        </a:lnSpc>
                        <a:spcBef>
                          <a:spcPts val="0"/>
                        </a:spcBef>
                        <a:spcAft>
                          <a:spcPts val="0"/>
                        </a:spcAft>
                        <a:buNone/>
                      </a:pPr>
                      <a:r>
                        <a:rPr b="1" lang="it" sz="800"/>
                        <a:t>ESTIMATE</a:t>
                      </a:r>
                      <a:endParaRPr b="1" sz="8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b="1" lang="it" sz="800"/>
                        <a:t>COMPLETED</a:t>
                      </a:r>
                      <a:endParaRPr b="1" sz="8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b="1" lang="it" sz="800"/>
                        <a:t>REMAINING</a:t>
                      </a:r>
                      <a:endParaRPr b="1" sz="8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vMerge="1"/>
                <a:tc vMerge="1"/>
                <a:tc vMerge="1"/>
                <a:tc vMerge="1"/>
                <a:tc vMerge="1"/>
              </a:tr>
              <a:tr h="228600">
                <a:tc>
                  <a:txBody>
                    <a:bodyPr/>
                    <a:lstStyle/>
                    <a:p>
                      <a:pPr indent="0" lvl="0" marL="0" rtl="0" algn="l">
                        <a:lnSpc>
                          <a:spcPct val="115000"/>
                        </a:lnSpc>
                        <a:spcBef>
                          <a:spcPts val="0"/>
                        </a:spcBef>
                        <a:spcAft>
                          <a:spcPts val="0"/>
                        </a:spcAft>
                        <a:buNone/>
                      </a:pPr>
                      <a:r>
                        <a:rPr lang="it" sz="900"/>
                        <a:t>1</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2857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Project Conception and Documentation</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2857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2857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it" sz="900"/>
                        <a:t>56</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it" sz="900"/>
                        <a:t>56</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2857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2857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2857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2857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2857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28600">
                <a:tc>
                  <a:txBody>
                    <a:bodyPr/>
                    <a:lstStyle/>
                    <a:p>
                      <a:pPr indent="0" lvl="0" marL="0" rtl="0" algn="l">
                        <a:lnSpc>
                          <a:spcPct val="115000"/>
                        </a:lnSpc>
                        <a:spcBef>
                          <a:spcPts val="0"/>
                        </a:spcBef>
                        <a:spcAft>
                          <a:spcPts val="0"/>
                        </a:spcAft>
                        <a:buNone/>
                      </a:pPr>
                      <a:r>
                        <a:rPr lang="it" sz="900"/>
                        <a:t>1.1</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Project Functionalities</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1</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9/20/2023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9/23/2023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4</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8600">
                <a:tc>
                  <a:txBody>
                    <a:bodyPr/>
                    <a:lstStyle/>
                    <a:p>
                      <a:pPr indent="0" lvl="0" marL="0" rtl="0" algn="l">
                        <a:lnSpc>
                          <a:spcPct val="115000"/>
                        </a:lnSpc>
                        <a:spcBef>
                          <a:spcPts val="0"/>
                        </a:spcBef>
                        <a:spcAft>
                          <a:spcPts val="0"/>
                        </a:spcAft>
                        <a:buNone/>
                      </a:pPr>
                      <a:r>
                        <a:rPr lang="it" sz="900"/>
                        <a:t>1.2</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User Stories</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1</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9/23/2023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9/25/2023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8600">
                <a:tc>
                  <a:txBody>
                    <a:bodyPr/>
                    <a:lstStyle/>
                    <a:p>
                      <a:pPr indent="0" lvl="0" marL="0" rtl="0" algn="l">
                        <a:lnSpc>
                          <a:spcPct val="115000"/>
                        </a:lnSpc>
                        <a:spcBef>
                          <a:spcPts val="0"/>
                        </a:spcBef>
                        <a:spcAft>
                          <a:spcPts val="0"/>
                        </a:spcAft>
                        <a:buNone/>
                      </a:pPr>
                      <a:r>
                        <a:rPr lang="it" sz="900"/>
                        <a:t>1.3</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LoFi Mockups</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12</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12</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1</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9/25/2023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9/29/2023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5</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8600">
                <a:tc>
                  <a:txBody>
                    <a:bodyPr/>
                    <a:lstStyle/>
                    <a:p>
                      <a:pPr indent="0" lvl="0" marL="0" rtl="0" algn="l">
                        <a:lnSpc>
                          <a:spcPct val="115000"/>
                        </a:lnSpc>
                        <a:spcBef>
                          <a:spcPts val="0"/>
                        </a:spcBef>
                        <a:spcAft>
                          <a:spcPts val="0"/>
                        </a:spcAft>
                        <a:buNone/>
                      </a:pPr>
                      <a:r>
                        <a:rPr lang="it" sz="900"/>
                        <a:t>1.4</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Function Points Estimate</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8</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8</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1</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9/25/2023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9/26/2023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2</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8600">
                <a:tc>
                  <a:txBody>
                    <a:bodyPr/>
                    <a:lstStyle/>
                    <a:p>
                      <a:pPr indent="0" lvl="0" marL="0" rtl="0" algn="l">
                        <a:lnSpc>
                          <a:spcPct val="115000"/>
                        </a:lnSpc>
                        <a:spcBef>
                          <a:spcPts val="0"/>
                        </a:spcBef>
                        <a:spcAft>
                          <a:spcPts val="0"/>
                        </a:spcAft>
                        <a:buNone/>
                      </a:pPr>
                      <a:r>
                        <a:rPr lang="it" sz="900"/>
                        <a:t>1.5</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COCOMO II</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7</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7</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1</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9/27/2023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9/29/2023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8600">
                <a:tc>
                  <a:txBody>
                    <a:bodyPr/>
                    <a:lstStyle/>
                    <a:p>
                      <a:pPr indent="0" lvl="0" marL="0" rtl="0" algn="l">
                        <a:lnSpc>
                          <a:spcPct val="115000"/>
                        </a:lnSpc>
                        <a:spcBef>
                          <a:spcPts val="0"/>
                        </a:spcBef>
                        <a:spcAft>
                          <a:spcPts val="0"/>
                        </a:spcAft>
                        <a:buNone/>
                      </a:pPr>
                      <a:r>
                        <a:rPr lang="it" sz="900"/>
                        <a:t>1.6</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ER schema</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4</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4</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2</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9/29/2023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9/29/2023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8600">
                <a:tc>
                  <a:txBody>
                    <a:bodyPr/>
                    <a:lstStyle/>
                    <a:p>
                      <a:pPr indent="0" lvl="0" marL="0" rtl="0" algn="l">
                        <a:lnSpc>
                          <a:spcPct val="115000"/>
                        </a:lnSpc>
                        <a:spcBef>
                          <a:spcPts val="0"/>
                        </a:spcBef>
                        <a:spcAft>
                          <a:spcPts val="0"/>
                        </a:spcAft>
                        <a:buNone/>
                      </a:pPr>
                      <a:r>
                        <a:rPr lang="it" sz="900"/>
                        <a:t>1.7</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Software architecture schema</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5</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5</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2</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9/30/2023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10/1/2023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2</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76225">
                <a:tc>
                  <a:txBody>
                    <a:bodyPr/>
                    <a:lstStyle/>
                    <a:p>
                      <a:pPr indent="0" lvl="0" marL="0" rtl="0" algn="l">
                        <a:lnSpc>
                          <a:spcPct val="115000"/>
                        </a:lnSpc>
                        <a:spcBef>
                          <a:spcPts val="0"/>
                        </a:spcBef>
                        <a:spcAft>
                          <a:spcPts val="0"/>
                        </a:spcAft>
                        <a:buNone/>
                      </a:pPr>
                      <a:r>
                        <a:rPr lang="it" sz="900"/>
                        <a:t>2</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System Configuration and Basic Functionalities</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it" sz="900"/>
                        <a:t>37</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it" sz="900"/>
                        <a:t>37</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28600">
                <a:tc>
                  <a:txBody>
                    <a:bodyPr/>
                    <a:lstStyle/>
                    <a:p>
                      <a:pPr indent="0" lvl="0" marL="0" rtl="0" algn="l">
                        <a:lnSpc>
                          <a:spcPct val="115000"/>
                        </a:lnSpc>
                        <a:spcBef>
                          <a:spcPts val="0"/>
                        </a:spcBef>
                        <a:spcAft>
                          <a:spcPts val="0"/>
                        </a:spcAft>
                        <a:buNone/>
                      </a:pPr>
                      <a:r>
                        <a:rPr lang="it" sz="900"/>
                        <a:t>2.1</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Registration with a Google Account</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12</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12</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2</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10/1/2023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10/4/2023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4</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8600">
                <a:tc>
                  <a:txBody>
                    <a:bodyPr/>
                    <a:lstStyle/>
                    <a:p>
                      <a:pPr indent="0" lvl="0" marL="0" rtl="0" algn="l">
                        <a:lnSpc>
                          <a:spcPct val="115000"/>
                        </a:lnSpc>
                        <a:spcBef>
                          <a:spcPts val="0"/>
                        </a:spcBef>
                        <a:spcAft>
                          <a:spcPts val="0"/>
                        </a:spcAft>
                        <a:buNone/>
                      </a:pPr>
                      <a:r>
                        <a:rPr lang="it" sz="900"/>
                        <a:t>2.2</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Login</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6</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6</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2</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10/4/2023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10/5/2023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2</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8600">
                <a:tc>
                  <a:txBody>
                    <a:bodyPr/>
                    <a:lstStyle/>
                    <a:p>
                      <a:pPr indent="0" lvl="0" marL="0" rtl="0" algn="l">
                        <a:lnSpc>
                          <a:spcPct val="115000"/>
                        </a:lnSpc>
                        <a:spcBef>
                          <a:spcPts val="0"/>
                        </a:spcBef>
                        <a:spcAft>
                          <a:spcPts val="0"/>
                        </a:spcAft>
                        <a:buNone/>
                      </a:pPr>
                      <a:r>
                        <a:rPr lang="it" sz="900"/>
                        <a:t>2.3</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Logout</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3</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2</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10/5/2023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10/5/2023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8600">
                <a:tc>
                  <a:txBody>
                    <a:bodyPr/>
                    <a:lstStyle/>
                    <a:p>
                      <a:pPr indent="0" lvl="0" marL="0" rtl="0" algn="l">
                        <a:lnSpc>
                          <a:spcPct val="115000"/>
                        </a:lnSpc>
                        <a:spcBef>
                          <a:spcPts val="0"/>
                        </a:spcBef>
                        <a:spcAft>
                          <a:spcPts val="0"/>
                        </a:spcAft>
                        <a:buNone/>
                      </a:pPr>
                      <a:r>
                        <a:rPr lang="it" sz="900"/>
                        <a:t>2.4</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Delete Account</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6</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6</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2</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10/6/2023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10/7/2023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2</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8600">
                <a:tc>
                  <a:txBody>
                    <a:bodyPr/>
                    <a:lstStyle/>
                    <a:p>
                      <a:pPr indent="0" lvl="0" marL="0" rtl="0" algn="l">
                        <a:lnSpc>
                          <a:spcPct val="115000"/>
                        </a:lnSpc>
                        <a:spcBef>
                          <a:spcPts val="0"/>
                        </a:spcBef>
                        <a:spcAft>
                          <a:spcPts val="0"/>
                        </a:spcAft>
                        <a:buNone/>
                      </a:pPr>
                      <a:r>
                        <a:rPr lang="it" sz="900"/>
                        <a:t>2.5</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Profile</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2</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10/8/2023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10/10/2023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graphicFrame>
        <p:nvGraphicFramePr>
          <p:cNvPr id="300" name="Google Shape;300;p49"/>
          <p:cNvGraphicFramePr/>
          <p:nvPr/>
        </p:nvGraphicFramePr>
        <p:xfrm>
          <a:off x="188850" y="571500"/>
          <a:ext cx="3000000" cy="3000000"/>
        </p:xfrm>
        <a:graphic>
          <a:graphicData uri="http://schemas.openxmlformats.org/drawingml/2006/table">
            <a:tbl>
              <a:tblPr>
                <a:noFill/>
                <a:tableStyleId>{92F2738C-1372-4557-9D46-9083F3DE5DFE}</a:tableStyleId>
              </a:tblPr>
              <a:tblGrid>
                <a:gridCol w="872250"/>
                <a:gridCol w="1435350"/>
                <a:gridCol w="624200"/>
                <a:gridCol w="901350"/>
                <a:gridCol w="893550"/>
                <a:gridCol w="784775"/>
                <a:gridCol w="520625"/>
                <a:gridCol w="644950"/>
                <a:gridCol w="652675"/>
                <a:gridCol w="675275"/>
                <a:gridCol w="761275"/>
              </a:tblGrid>
              <a:tr h="200025">
                <a:tc>
                  <a:txBody>
                    <a:bodyPr/>
                    <a:lstStyle/>
                    <a:p>
                      <a:pPr indent="0" lvl="0" marL="0" rtl="0" algn="l">
                        <a:lnSpc>
                          <a:spcPct val="115000"/>
                        </a:lnSpc>
                        <a:spcBef>
                          <a:spcPts val="0"/>
                        </a:spcBef>
                        <a:spcAft>
                          <a:spcPts val="0"/>
                        </a:spcAft>
                        <a:buNone/>
                      </a:pPr>
                      <a:r>
                        <a:rPr lang="it" sz="900"/>
                        <a:t>3</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Development of Core Functionalities</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it" sz="900"/>
                        <a:t>54</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it" sz="900"/>
                        <a:t>54</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00025">
                <a:tc>
                  <a:txBody>
                    <a:bodyPr/>
                    <a:lstStyle/>
                    <a:p>
                      <a:pPr indent="0" lvl="0" marL="0" rtl="0" algn="l">
                        <a:lnSpc>
                          <a:spcPct val="115000"/>
                        </a:lnSpc>
                        <a:spcBef>
                          <a:spcPts val="0"/>
                        </a:spcBef>
                        <a:spcAft>
                          <a:spcPts val="0"/>
                        </a:spcAft>
                        <a:buNone/>
                      </a:pPr>
                      <a:r>
                        <a:rPr lang="it" sz="900"/>
                        <a:t>3.1</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Create Calendar</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16</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16</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3</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10/11/2023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10/14/2023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4</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it" sz="900"/>
                        <a:t>3.2</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Delete Calendar</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12</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12</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3</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10/14/2023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10/16/2023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it" sz="900"/>
                        <a:t>3.3</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Search Recipes</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8</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8</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4</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10/17/2023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10/18/2023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2</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it" sz="900"/>
                        <a:t>3.4</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Show Recipes Information</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12</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12</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4</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10/18/2023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10/21/2023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4</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it" sz="900"/>
                        <a:t>3.5</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Add Event to Calendar</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6</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6</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4</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10/18/2023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10/19/2023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2</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76225">
                <a:tc>
                  <a:txBody>
                    <a:bodyPr/>
                    <a:lstStyle/>
                    <a:p>
                      <a:pPr indent="0" lvl="0" marL="0" rtl="0" algn="l">
                        <a:lnSpc>
                          <a:spcPct val="115000"/>
                        </a:lnSpc>
                        <a:spcBef>
                          <a:spcPts val="0"/>
                        </a:spcBef>
                        <a:spcAft>
                          <a:spcPts val="0"/>
                        </a:spcAft>
                        <a:buNone/>
                      </a:pPr>
                      <a:r>
                        <a:rPr lang="it" sz="900"/>
                        <a:t>4</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Development of additional minor Functionalities</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it" sz="900"/>
                        <a:t>20</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it" sz="900"/>
                        <a:t>20</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00025">
                <a:tc>
                  <a:txBody>
                    <a:bodyPr/>
                    <a:lstStyle/>
                    <a:p>
                      <a:pPr indent="0" lvl="0" marL="0" rtl="0" algn="l">
                        <a:lnSpc>
                          <a:spcPct val="115000"/>
                        </a:lnSpc>
                        <a:spcBef>
                          <a:spcPts val="0"/>
                        </a:spcBef>
                        <a:spcAft>
                          <a:spcPts val="0"/>
                        </a:spcAft>
                        <a:buNone/>
                      </a:pPr>
                      <a:r>
                        <a:rPr lang="it" sz="900"/>
                        <a:t>4.1</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Show Ingredient Information</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4</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4</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5</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10/22/2023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10/23/2023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2</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it" sz="900"/>
                        <a:t>4.2</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Suggest Recipes</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8</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8</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5</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10/22/2023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10/24/2023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it" sz="900"/>
                        <a:t>4.3</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Add Recipe to Favorites</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4</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4</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5</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10/23/2023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10/23/2023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it" sz="900"/>
                        <a:t>4.4</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Remove Recipe from Favorites</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3</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5</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10/24/2023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10/24/2023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it" sz="900"/>
                        <a:t>4.5</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Show Favorite Recipes</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5</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10/24/2023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10/24/2023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8600">
                <a:tc>
                  <a:txBody>
                    <a:bodyPr/>
                    <a:lstStyle/>
                    <a:p>
                      <a:pPr indent="0" lvl="0" marL="0" rtl="0" algn="l">
                        <a:lnSpc>
                          <a:spcPct val="115000"/>
                        </a:lnSpc>
                        <a:spcBef>
                          <a:spcPts val="0"/>
                        </a:spcBef>
                        <a:spcAft>
                          <a:spcPts val="0"/>
                        </a:spcAft>
                        <a:buNone/>
                      </a:pPr>
                      <a:r>
                        <a:rPr lang="it" sz="900"/>
                        <a:t>5</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Finalization of the Project</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it" sz="900"/>
                        <a:t>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it" sz="900"/>
                        <a:t>23</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28600">
                <a:tc>
                  <a:txBody>
                    <a:bodyPr/>
                    <a:lstStyle/>
                    <a:p>
                      <a:pPr indent="0" lvl="0" marL="0" rtl="0" algn="l">
                        <a:lnSpc>
                          <a:spcPct val="115000"/>
                        </a:lnSpc>
                        <a:spcBef>
                          <a:spcPts val="0"/>
                        </a:spcBef>
                        <a:spcAft>
                          <a:spcPts val="0"/>
                        </a:spcAft>
                        <a:buNone/>
                      </a:pPr>
                      <a:r>
                        <a:rPr lang="it" sz="900"/>
                        <a:t>5.1</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Mail Notification</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12</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12</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6</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10/25/2023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10/27/2023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76225">
                <a:tc>
                  <a:txBody>
                    <a:bodyPr/>
                    <a:lstStyle/>
                    <a:p>
                      <a:pPr indent="0" lvl="0" marL="0" rtl="0" algn="l">
                        <a:lnSpc>
                          <a:spcPct val="115000"/>
                        </a:lnSpc>
                        <a:spcBef>
                          <a:spcPts val="0"/>
                        </a:spcBef>
                        <a:spcAft>
                          <a:spcPts val="0"/>
                        </a:spcAft>
                        <a:buNone/>
                      </a:pPr>
                      <a:r>
                        <a:rPr lang="it" sz="900"/>
                        <a:t>5.2</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GUI for Home, profile, recipes, ingredients page</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7</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7</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6</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10/27/2023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10/28/2023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2</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8600">
                <a:tc>
                  <a:txBody>
                    <a:bodyPr/>
                    <a:lstStyle/>
                    <a:p>
                      <a:pPr indent="0" lvl="0" marL="0" rtl="0" algn="l">
                        <a:lnSpc>
                          <a:spcPct val="115000"/>
                        </a:lnSpc>
                        <a:spcBef>
                          <a:spcPts val="0"/>
                        </a:spcBef>
                        <a:spcAft>
                          <a:spcPts val="0"/>
                        </a:spcAft>
                        <a:buNone/>
                      </a:pPr>
                      <a:r>
                        <a:rPr lang="it" sz="900"/>
                        <a:t>5.3</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GUI for add event to calendar and error page</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4</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4</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0</a:t>
                      </a:r>
                      <a:endParaRPr sz="900"/>
                    </a:p>
                  </a:txBody>
                  <a:tcPr marT="0" marB="0" marR="28575" marL="28575" anchor="ctr">
                    <a:lnL cap="flat" cmpd="sng" w="9525">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it" sz="900"/>
                        <a:t>6</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10/27/2023</a:t>
                      </a:r>
                      <a:endParaRPr sz="900"/>
                    </a:p>
                  </a:txBody>
                  <a:tcPr marT="0" marB="0" marR="28575" marL="28575" anchor="ctr">
                    <a:lnL cap="flat" cmpd="sng" w="19050">
                      <a:solidFill>
                        <a:srgbClr val="A5A5A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10/28/2023</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2</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b="1" lang="it" sz="900"/>
                        <a:t>100%</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0"/>
          <p:cNvSpPr/>
          <p:nvPr/>
        </p:nvSpPr>
        <p:spPr>
          <a:xfrm>
            <a:off x="-157575" y="-79650"/>
            <a:ext cx="9458100" cy="530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Medium"/>
              <a:ea typeface="Source Sans 3 Medium"/>
              <a:cs typeface="Source Sans 3 Medium"/>
              <a:sym typeface="Source Sans 3 Medium"/>
            </a:endParaRPr>
          </a:p>
        </p:txBody>
      </p:sp>
      <p:pic>
        <p:nvPicPr>
          <p:cNvPr id="306" name="Google Shape;306;p50"/>
          <p:cNvPicPr preferRelativeResize="0"/>
          <p:nvPr/>
        </p:nvPicPr>
        <p:blipFill rotWithShape="1">
          <a:blip r:embed="rId3">
            <a:alphaModFix/>
          </a:blip>
          <a:srcRect b="1993" l="12714" r="15775" t="9807"/>
          <a:stretch/>
        </p:blipFill>
        <p:spPr>
          <a:xfrm>
            <a:off x="944100" y="55000"/>
            <a:ext cx="7255800" cy="50334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51" title="Grafico"/>
          <p:cNvPicPr preferRelativeResize="0"/>
          <p:nvPr/>
        </p:nvPicPr>
        <p:blipFill rotWithShape="1">
          <a:blip r:embed="rId3">
            <a:alphaModFix/>
          </a:blip>
          <a:srcRect b="3766" l="0" r="0" t="3227"/>
          <a:stretch/>
        </p:blipFill>
        <p:spPr>
          <a:xfrm>
            <a:off x="1566850" y="205173"/>
            <a:ext cx="6010275" cy="3493975"/>
          </a:xfrm>
          <a:prstGeom prst="rect">
            <a:avLst/>
          </a:prstGeom>
          <a:noFill/>
          <a:ln>
            <a:noFill/>
          </a:ln>
        </p:spPr>
      </p:pic>
      <p:graphicFrame>
        <p:nvGraphicFramePr>
          <p:cNvPr id="312" name="Google Shape;312;p51"/>
          <p:cNvGraphicFramePr/>
          <p:nvPr/>
        </p:nvGraphicFramePr>
        <p:xfrm>
          <a:off x="219063" y="3765289"/>
          <a:ext cx="3000000" cy="3000000"/>
        </p:xfrm>
        <a:graphic>
          <a:graphicData uri="http://schemas.openxmlformats.org/drawingml/2006/table">
            <a:tbl>
              <a:tblPr>
                <a:noFill/>
                <a:tableStyleId>{92F2738C-1372-4557-9D46-9083F3DE5DFE}</a:tableStyleId>
              </a:tblPr>
              <a:tblGrid>
                <a:gridCol w="1276350"/>
                <a:gridCol w="247650"/>
                <a:gridCol w="247650"/>
                <a:gridCol w="247650"/>
                <a:gridCol w="247650"/>
                <a:gridCol w="247650"/>
                <a:gridCol w="247650"/>
                <a:gridCol w="247650"/>
                <a:gridCol w="247650"/>
                <a:gridCol w="247650"/>
                <a:gridCol w="247650"/>
                <a:gridCol w="247650"/>
                <a:gridCol w="247650"/>
                <a:gridCol w="247650"/>
                <a:gridCol w="247650"/>
                <a:gridCol w="247650"/>
                <a:gridCol w="247650"/>
                <a:gridCol w="247650"/>
                <a:gridCol w="247650"/>
                <a:gridCol w="247650"/>
                <a:gridCol w="247650"/>
                <a:gridCol w="247650"/>
                <a:gridCol w="247650"/>
                <a:gridCol w="247650"/>
                <a:gridCol w="247650"/>
                <a:gridCol w="247650"/>
                <a:gridCol w="247650"/>
                <a:gridCol w="247650"/>
                <a:gridCol w="247650"/>
                <a:gridCol w="247650"/>
                <a:gridCol w="247650"/>
              </a:tblGrid>
              <a:tr h="228600">
                <a:tc>
                  <a:txBody>
                    <a:bodyPr/>
                    <a:lstStyle/>
                    <a:p>
                      <a:pPr indent="0" lvl="0" marL="0" rtl="0" algn="r">
                        <a:lnSpc>
                          <a:spcPct val="115000"/>
                        </a:lnSpc>
                        <a:spcBef>
                          <a:spcPts val="0"/>
                        </a:spcBef>
                        <a:spcAft>
                          <a:spcPts val="0"/>
                        </a:spcAft>
                        <a:buNone/>
                      </a:pPr>
                      <a:r>
                        <a:rPr b="1" lang="it" sz="900"/>
                        <a:t>DAY</a:t>
                      </a:r>
                      <a:endParaRPr b="1" sz="900"/>
                    </a:p>
                  </a:txBody>
                  <a:tcPr marT="0" marB="0" marR="28575" marL="28575" anchor="b">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b="1" lang="it" sz="1000">
                          <a:solidFill>
                            <a:srgbClr val="FFFFFF"/>
                          </a:solidFill>
                        </a:rPr>
                        <a:t>1</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2</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3</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4</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5</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6</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7</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8</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9</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10</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11</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12</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13</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14</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15</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16</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17</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18</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19</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20</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21</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22</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23</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24</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25</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26</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27</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28</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29</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c>
                  <a:txBody>
                    <a:bodyPr/>
                    <a:lstStyle/>
                    <a:p>
                      <a:pPr indent="0" lvl="0" marL="0" rtl="0" algn="ctr">
                        <a:lnSpc>
                          <a:spcPct val="115000"/>
                        </a:lnSpc>
                        <a:spcBef>
                          <a:spcPts val="0"/>
                        </a:spcBef>
                        <a:spcAft>
                          <a:spcPts val="0"/>
                        </a:spcAft>
                        <a:buNone/>
                      </a:pPr>
                      <a:r>
                        <a:rPr b="1" lang="it" sz="1000">
                          <a:solidFill>
                            <a:srgbClr val="FFFFFF"/>
                          </a:solidFill>
                        </a:rPr>
                        <a:t>30</a:t>
                      </a:r>
                      <a:endParaRPr b="1" sz="1000">
                        <a:solidFill>
                          <a:srgbClr val="FFFFFF"/>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578278"/>
                    </a:solidFill>
                  </a:tcPr>
                </a:tc>
              </a:tr>
              <a:tr h="228600">
                <a:tc>
                  <a:txBody>
                    <a:bodyPr/>
                    <a:lstStyle/>
                    <a:p>
                      <a:pPr indent="0" lvl="0" marL="0" rtl="0" algn="r">
                        <a:lnSpc>
                          <a:spcPct val="115000"/>
                        </a:lnSpc>
                        <a:spcBef>
                          <a:spcPts val="0"/>
                        </a:spcBef>
                        <a:spcAft>
                          <a:spcPts val="0"/>
                        </a:spcAft>
                        <a:buNone/>
                      </a:pPr>
                      <a:r>
                        <a:rPr b="1" lang="it" sz="900"/>
                        <a:t>PLAN</a:t>
                      </a:r>
                      <a:endParaRPr b="1" sz="900"/>
                    </a:p>
                  </a:txBody>
                  <a:tcPr marT="0" marB="0" marR="28575" marL="28575" anchor="b">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it" sz="700">
                          <a:solidFill>
                            <a:srgbClr val="578278"/>
                          </a:solidFill>
                        </a:rPr>
                        <a:t>190</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184</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177</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171</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165</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158</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152</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146</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139</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133</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127</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120</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114</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108</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101</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95</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89</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82</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76</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70</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63</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57</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51</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44</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38</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32</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25</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19</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13</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6</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r>
              <a:tr h="228600">
                <a:tc>
                  <a:txBody>
                    <a:bodyPr/>
                    <a:lstStyle/>
                    <a:p>
                      <a:pPr indent="0" lvl="0" marL="0" rtl="0" algn="r">
                        <a:lnSpc>
                          <a:spcPct val="115000"/>
                        </a:lnSpc>
                        <a:spcBef>
                          <a:spcPts val="0"/>
                        </a:spcBef>
                        <a:spcAft>
                          <a:spcPts val="0"/>
                        </a:spcAft>
                        <a:buNone/>
                      </a:pPr>
                      <a:r>
                        <a:rPr b="1" lang="it" sz="900"/>
                        <a:t>ESTIMATE</a:t>
                      </a:r>
                      <a:endParaRPr b="1" sz="900"/>
                    </a:p>
                  </a:txBody>
                  <a:tcPr marT="0" marB="0" marR="28575" marL="28575" anchor="b">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it" sz="700">
                          <a:solidFill>
                            <a:srgbClr val="578278"/>
                          </a:solidFill>
                        </a:rPr>
                        <a:t>190</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190</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190</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186</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182</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179</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169</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160</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152</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144</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134</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125</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121</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114</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107</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104</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101</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97</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90</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83</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76</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69</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65</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55</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47</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43</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33</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23</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19</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9</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r>
              <a:tr h="200025">
                <a:tc>
                  <a:txBody>
                    <a:bodyPr/>
                    <a:lstStyle/>
                    <a:p>
                      <a:pPr indent="0" lvl="0" marL="0" rtl="0" algn="r">
                        <a:lnSpc>
                          <a:spcPct val="115000"/>
                        </a:lnSpc>
                        <a:spcBef>
                          <a:spcPts val="0"/>
                        </a:spcBef>
                        <a:spcAft>
                          <a:spcPts val="0"/>
                        </a:spcAft>
                        <a:buNone/>
                      </a:pPr>
                      <a:r>
                        <a:rPr b="1" lang="it" sz="900"/>
                        <a:t>HRS COMPLETED</a:t>
                      </a:r>
                      <a:endParaRPr b="1" sz="900"/>
                    </a:p>
                  </a:txBody>
                  <a:tcPr marT="0" marB="0" marR="28575" marL="28575" anchor="b">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t/>
                      </a:r>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4</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4</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3</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9</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8</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8</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9</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4</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7</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7</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3</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3</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4</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7</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7</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7</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7</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4</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8</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4</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4</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10</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t>9</a:t>
                      </a:r>
                      <a:endParaRPr sz="900"/>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b="1" lang="it" sz="900"/>
                        <a:t>HRS REMAINING</a:t>
                      </a:r>
                      <a:endParaRPr b="1" sz="900"/>
                    </a:p>
                  </a:txBody>
                  <a:tcPr marT="0" marB="0" marR="28575" marL="28575" anchor="b">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it" sz="700">
                          <a:solidFill>
                            <a:srgbClr val="578278"/>
                          </a:solidFill>
                        </a:rPr>
                        <a:t>190</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190</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186</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182</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179</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169</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160</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152</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144</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134</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125</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121</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114</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107</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104</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101</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97</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90</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83</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76</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69</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65</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55</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47</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43</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33</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23</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19</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9</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c>
                  <a:txBody>
                    <a:bodyPr/>
                    <a:lstStyle/>
                    <a:p>
                      <a:pPr indent="0" lvl="0" marL="0" rtl="0" algn="ctr">
                        <a:lnSpc>
                          <a:spcPct val="115000"/>
                        </a:lnSpc>
                        <a:spcBef>
                          <a:spcPts val="0"/>
                        </a:spcBef>
                        <a:spcAft>
                          <a:spcPts val="0"/>
                        </a:spcAft>
                        <a:buNone/>
                      </a:pPr>
                      <a:r>
                        <a:rPr lang="it" sz="700">
                          <a:solidFill>
                            <a:srgbClr val="578278"/>
                          </a:solidFill>
                        </a:rPr>
                        <a:t>0</a:t>
                      </a:r>
                      <a:endParaRPr sz="700">
                        <a:solidFill>
                          <a:srgbClr val="578278"/>
                        </a:solidFill>
                      </a:endParaRPr>
                    </a:p>
                  </a:txBody>
                  <a:tcPr marT="0" marB="0" marR="28575" marL="285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E4EDEB"/>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idx="1" type="body"/>
          </p:nvPr>
        </p:nvSpPr>
        <p:spPr>
          <a:xfrm>
            <a:off x="262625" y="1176775"/>
            <a:ext cx="8604300" cy="3627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it" sz="2600">
                <a:latin typeface="Arial"/>
                <a:ea typeface="Arial"/>
                <a:cs typeface="Arial"/>
                <a:sym typeface="Arial"/>
              </a:rPr>
              <a:t>We considered </a:t>
            </a:r>
            <a:r>
              <a:rPr b="1" lang="it" sz="2600">
                <a:latin typeface="Arial"/>
                <a:ea typeface="Arial"/>
                <a:cs typeface="Arial"/>
                <a:sym typeface="Arial"/>
              </a:rPr>
              <a:t>3 main aspects</a:t>
            </a:r>
            <a:r>
              <a:rPr lang="it" sz="2600">
                <a:latin typeface="Arial"/>
                <a:ea typeface="Arial"/>
                <a:cs typeface="Arial"/>
                <a:sym typeface="Arial"/>
              </a:rPr>
              <a:t> for our final system:</a:t>
            </a:r>
            <a:endParaRPr sz="26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800"/>
          </a:p>
          <a:p>
            <a:pPr indent="-295275" lvl="0" marL="360000" rtl="0" algn="l">
              <a:spcBef>
                <a:spcPts val="0"/>
              </a:spcBef>
              <a:spcAft>
                <a:spcPts val="0"/>
              </a:spcAft>
              <a:buSzPts val="1800"/>
              <a:buFont typeface="Arial"/>
              <a:buAutoNum type="arabicParenR"/>
            </a:pPr>
            <a:r>
              <a:rPr lang="it" sz="1800">
                <a:latin typeface="Arial"/>
                <a:ea typeface="Arial"/>
                <a:cs typeface="Arial"/>
                <a:sym typeface="Arial"/>
              </a:rPr>
              <a:t>Recipes and Ingredients discovery and bookmark</a:t>
            </a:r>
            <a:endParaRPr sz="1800">
              <a:latin typeface="Arial"/>
              <a:ea typeface="Arial"/>
              <a:cs typeface="Arial"/>
              <a:sym typeface="Arial"/>
            </a:endParaRPr>
          </a:p>
          <a:p>
            <a:pPr indent="0" lvl="0" marL="457200" rtl="0" algn="l">
              <a:spcBef>
                <a:spcPts val="0"/>
              </a:spcBef>
              <a:spcAft>
                <a:spcPts val="0"/>
              </a:spcAft>
              <a:buNone/>
            </a:pPr>
            <a:r>
              <a:rPr lang="it" sz="1900">
                <a:latin typeface="Arial"/>
                <a:ea typeface="Arial"/>
                <a:cs typeface="Arial"/>
                <a:sym typeface="Arial"/>
              </a:rPr>
              <a:t>➡</a:t>
            </a:r>
            <a:r>
              <a:rPr lang="it" sz="1800">
                <a:latin typeface="Arial"/>
                <a:ea typeface="Arial"/>
                <a:cs typeface="Arial"/>
                <a:sym typeface="Arial"/>
              </a:rPr>
              <a:t> </a:t>
            </a:r>
            <a:r>
              <a:rPr lang="it" sz="1800">
                <a:latin typeface="Arial"/>
                <a:ea typeface="Arial"/>
                <a:cs typeface="Arial"/>
                <a:sym typeface="Arial"/>
              </a:rPr>
              <a:t>We implemented a system to </a:t>
            </a:r>
            <a:r>
              <a:rPr b="1" lang="it" sz="1800">
                <a:latin typeface="Arial"/>
                <a:ea typeface="Arial"/>
                <a:cs typeface="Arial"/>
                <a:sym typeface="Arial"/>
              </a:rPr>
              <a:t>find exhaustive information</a:t>
            </a:r>
            <a:r>
              <a:rPr lang="it" sz="1800">
                <a:latin typeface="Arial"/>
                <a:ea typeface="Arial"/>
                <a:cs typeface="Arial"/>
                <a:sym typeface="Arial"/>
              </a:rPr>
              <a:t> for a wide range of recipes and </a:t>
            </a:r>
            <a:r>
              <a:rPr lang="it" sz="1800">
                <a:latin typeface="Arial"/>
                <a:ea typeface="Arial"/>
                <a:cs typeface="Arial"/>
                <a:sym typeface="Arial"/>
              </a:rPr>
              <a:t>maintained</a:t>
            </a:r>
            <a:r>
              <a:rPr lang="it" sz="1800">
                <a:latin typeface="Arial"/>
                <a:ea typeface="Arial"/>
                <a:cs typeface="Arial"/>
                <a:sym typeface="Arial"/>
              </a:rPr>
              <a:t> a </a:t>
            </a:r>
            <a:r>
              <a:rPr b="1" lang="it" sz="1800">
                <a:latin typeface="Arial"/>
                <a:ea typeface="Arial"/>
                <a:cs typeface="Arial"/>
                <a:sym typeface="Arial"/>
              </a:rPr>
              <a:t>favorite recipes list</a:t>
            </a:r>
            <a:endParaRPr b="1" sz="1800">
              <a:latin typeface="Arial"/>
              <a:ea typeface="Arial"/>
              <a:cs typeface="Arial"/>
              <a:sym typeface="Arial"/>
            </a:endParaRPr>
          </a:p>
          <a:p>
            <a:pPr indent="0" lvl="0" marL="0" rtl="0" algn="l">
              <a:spcBef>
                <a:spcPts val="0"/>
              </a:spcBef>
              <a:spcAft>
                <a:spcPts val="0"/>
              </a:spcAft>
              <a:buNone/>
            </a:pPr>
            <a:r>
              <a:t/>
            </a:r>
            <a:endParaRPr b="1" sz="800">
              <a:latin typeface="Arial"/>
              <a:ea typeface="Arial"/>
              <a:cs typeface="Arial"/>
              <a:sym typeface="Arial"/>
            </a:endParaRPr>
          </a:p>
          <a:p>
            <a:pPr indent="-295275" lvl="0" marL="360000" rtl="0" algn="l">
              <a:spcBef>
                <a:spcPts val="0"/>
              </a:spcBef>
              <a:spcAft>
                <a:spcPts val="0"/>
              </a:spcAft>
              <a:buSzPts val="1800"/>
              <a:buFont typeface="Arial"/>
              <a:buAutoNum type="arabicParenR"/>
            </a:pPr>
            <a:r>
              <a:rPr lang="it" sz="1800">
                <a:latin typeface="Arial"/>
                <a:ea typeface="Arial"/>
                <a:cs typeface="Arial"/>
                <a:sym typeface="Arial"/>
              </a:rPr>
              <a:t>Automated sub-systems to suggest recipes to the user and provide notifications</a:t>
            </a:r>
            <a:endParaRPr sz="1800">
              <a:latin typeface="Arial"/>
              <a:ea typeface="Arial"/>
              <a:cs typeface="Arial"/>
              <a:sym typeface="Arial"/>
            </a:endParaRPr>
          </a:p>
          <a:p>
            <a:pPr indent="0" lvl="0" marL="457200" rtl="0" algn="l">
              <a:spcBef>
                <a:spcPts val="0"/>
              </a:spcBef>
              <a:spcAft>
                <a:spcPts val="0"/>
              </a:spcAft>
              <a:buNone/>
            </a:pPr>
            <a:r>
              <a:rPr lang="it" sz="1900">
                <a:latin typeface="Arial"/>
                <a:ea typeface="Arial"/>
                <a:cs typeface="Arial"/>
                <a:sym typeface="Arial"/>
              </a:rPr>
              <a:t>➡</a:t>
            </a:r>
            <a:r>
              <a:rPr lang="it" sz="1800">
                <a:latin typeface="Arial"/>
                <a:ea typeface="Arial"/>
                <a:cs typeface="Arial"/>
                <a:sym typeface="Arial"/>
              </a:rPr>
              <a:t> We employed a </a:t>
            </a:r>
            <a:r>
              <a:rPr b="1" lang="it" sz="1800">
                <a:latin typeface="Arial"/>
                <a:ea typeface="Arial"/>
                <a:cs typeface="Arial"/>
                <a:sym typeface="Arial"/>
              </a:rPr>
              <a:t>Chat-BOT</a:t>
            </a:r>
            <a:r>
              <a:rPr lang="it" sz="1800">
                <a:latin typeface="Arial"/>
                <a:ea typeface="Arial"/>
                <a:cs typeface="Arial"/>
                <a:sym typeface="Arial"/>
              </a:rPr>
              <a:t> service to suggest recipes following a specific diet and implemented an </a:t>
            </a:r>
            <a:r>
              <a:rPr b="1" lang="it" sz="1800">
                <a:latin typeface="Arial"/>
                <a:ea typeface="Arial"/>
                <a:cs typeface="Arial"/>
                <a:sym typeface="Arial"/>
              </a:rPr>
              <a:t>automated email service</a:t>
            </a:r>
            <a:endParaRPr b="1" sz="1800">
              <a:latin typeface="Arial"/>
              <a:ea typeface="Arial"/>
              <a:cs typeface="Arial"/>
              <a:sym typeface="Arial"/>
            </a:endParaRPr>
          </a:p>
          <a:p>
            <a:pPr indent="0" lvl="0" marL="0" rtl="0" algn="l">
              <a:spcBef>
                <a:spcPts val="0"/>
              </a:spcBef>
              <a:spcAft>
                <a:spcPts val="0"/>
              </a:spcAft>
              <a:buNone/>
            </a:pPr>
            <a:r>
              <a:t/>
            </a:r>
            <a:endParaRPr b="1" sz="800">
              <a:latin typeface="Arial"/>
              <a:ea typeface="Arial"/>
              <a:cs typeface="Arial"/>
              <a:sym typeface="Arial"/>
            </a:endParaRPr>
          </a:p>
          <a:p>
            <a:pPr indent="-295275" lvl="0" marL="360000" rtl="0" algn="l">
              <a:spcBef>
                <a:spcPts val="0"/>
              </a:spcBef>
              <a:spcAft>
                <a:spcPts val="0"/>
              </a:spcAft>
              <a:buSzPts val="1800"/>
              <a:buFont typeface="Arial"/>
              <a:buAutoNum type="arabicParenR" startAt="3"/>
            </a:pPr>
            <a:r>
              <a:rPr lang="it" sz="1800">
                <a:latin typeface="Arial"/>
                <a:ea typeface="Arial"/>
                <a:cs typeface="Arial"/>
                <a:sym typeface="Arial"/>
              </a:rPr>
              <a:t>Place to save in-app events relating to recipes</a:t>
            </a:r>
            <a:r>
              <a:rPr lang="it" sz="1800">
                <a:latin typeface="Arial"/>
                <a:ea typeface="Arial"/>
                <a:cs typeface="Arial"/>
                <a:sym typeface="Arial"/>
              </a:rPr>
              <a:t>  </a:t>
            </a:r>
            <a:endParaRPr sz="1800">
              <a:latin typeface="Arial"/>
              <a:ea typeface="Arial"/>
              <a:cs typeface="Arial"/>
              <a:sym typeface="Arial"/>
            </a:endParaRPr>
          </a:p>
          <a:p>
            <a:pPr indent="0" lvl="0" marL="457200" rtl="0" algn="l">
              <a:spcBef>
                <a:spcPts val="0"/>
              </a:spcBef>
              <a:spcAft>
                <a:spcPts val="0"/>
              </a:spcAft>
              <a:buNone/>
            </a:pPr>
            <a:r>
              <a:rPr lang="it" sz="1900">
                <a:latin typeface="Arial"/>
                <a:ea typeface="Arial"/>
                <a:cs typeface="Arial"/>
                <a:sym typeface="Arial"/>
              </a:rPr>
              <a:t>➡</a:t>
            </a:r>
            <a:r>
              <a:rPr lang="it" sz="1800">
                <a:latin typeface="Arial"/>
                <a:ea typeface="Arial"/>
                <a:cs typeface="Arial"/>
                <a:sym typeface="Arial"/>
              </a:rPr>
              <a:t> We allowed users to create a </a:t>
            </a:r>
            <a:r>
              <a:rPr b="1" lang="it" sz="1800">
                <a:latin typeface="Arial"/>
                <a:ea typeface="Arial"/>
                <a:cs typeface="Arial"/>
                <a:sym typeface="Arial"/>
              </a:rPr>
              <a:t>Calendar</a:t>
            </a:r>
            <a:r>
              <a:rPr lang="it" sz="1800">
                <a:latin typeface="Arial"/>
                <a:ea typeface="Arial"/>
                <a:cs typeface="Arial"/>
                <a:sym typeface="Arial"/>
              </a:rPr>
              <a:t> and </a:t>
            </a:r>
            <a:r>
              <a:rPr lang="it" sz="1800">
                <a:latin typeface="Arial"/>
                <a:ea typeface="Arial"/>
                <a:cs typeface="Arial"/>
                <a:sym typeface="Arial"/>
              </a:rPr>
              <a:t>reminders </a:t>
            </a:r>
            <a:r>
              <a:rPr lang="it" sz="1800">
                <a:latin typeface="Arial"/>
                <a:ea typeface="Arial"/>
                <a:cs typeface="Arial"/>
                <a:sym typeface="Arial"/>
              </a:rPr>
              <a:t>directly from the app</a:t>
            </a:r>
            <a:endParaRPr b="1" sz="1800">
              <a:latin typeface="Arial"/>
              <a:ea typeface="Arial"/>
              <a:cs typeface="Arial"/>
              <a:sym typeface="Arial"/>
            </a:endParaRPr>
          </a:p>
        </p:txBody>
      </p:sp>
      <p:sp>
        <p:nvSpPr>
          <p:cNvPr id="80" name="Google Shape;80;p16"/>
          <p:cNvSpPr txBox="1"/>
          <p:nvPr>
            <p:ph type="title"/>
          </p:nvPr>
        </p:nvSpPr>
        <p:spPr>
          <a:xfrm>
            <a:off x="301138" y="398604"/>
            <a:ext cx="8520600" cy="8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3700"/>
              <a:t>Project Idea</a:t>
            </a:r>
            <a:endParaRPr sz="3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graphicFrame>
        <p:nvGraphicFramePr>
          <p:cNvPr id="317" name="Google Shape;317;p52"/>
          <p:cNvGraphicFramePr/>
          <p:nvPr/>
        </p:nvGraphicFramePr>
        <p:xfrm>
          <a:off x="52875" y="400050"/>
          <a:ext cx="3000000" cy="3000000"/>
        </p:xfrm>
        <a:graphic>
          <a:graphicData uri="http://schemas.openxmlformats.org/drawingml/2006/table">
            <a:tbl>
              <a:tblPr>
                <a:noFill/>
                <a:tableStyleId>{92F2738C-1372-4557-9D46-9083F3DE5DFE}</a:tableStyleId>
              </a:tblPr>
              <a:tblGrid>
                <a:gridCol w="625350"/>
                <a:gridCol w="495075"/>
                <a:gridCol w="1409950"/>
                <a:gridCol w="1348250"/>
                <a:gridCol w="2824950"/>
                <a:gridCol w="695600"/>
                <a:gridCol w="1025925"/>
                <a:gridCol w="613125"/>
              </a:tblGrid>
              <a:tr h="457200">
                <a:tc>
                  <a:txBody>
                    <a:bodyPr/>
                    <a:lstStyle/>
                    <a:p>
                      <a:pPr indent="0" lvl="0" marL="0" rtl="0" algn="ctr">
                        <a:lnSpc>
                          <a:spcPct val="115000"/>
                        </a:lnSpc>
                        <a:spcBef>
                          <a:spcPts val="0"/>
                        </a:spcBef>
                        <a:spcAft>
                          <a:spcPts val="0"/>
                        </a:spcAft>
                        <a:buNone/>
                      </a:pPr>
                      <a:r>
                        <a:rPr b="1" lang="it" sz="900"/>
                        <a:t>PRIORITY</a:t>
                      </a:r>
                      <a:endParaRPr b="1"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19050">
                      <a:solidFill>
                        <a:srgbClr val="A5A5A5"/>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b="1" lang="it" sz="900"/>
                        <a:t>SPRINT</a:t>
                      </a:r>
                      <a:endParaRPr b="1"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19050">
                      <a:solidFill>
                        <a:srgbClr val="A5A5A5"/>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b="1" lang="it" sz="900"/>
                        <a:t>FUNCTIONALITY</a:t>
                      </a:r>
                      <a:endParaRPr b="1"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19050">
                      <a:solidFill>
                        <a:srgbClr val="A5A5A5"/>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b="1" lang="it" sz="900"/>
                        <a:t>TASK TITLE</a:t>
                      </a:r>
                      <a:endParaRPr b="1"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19050">
                      <a:solidFill>
                        <a:srgbClr val="A5A5A5"/>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b="1" lang="it" sz="900"/>
                        <a:t>TASK DESCRIPTION</a:t>
                      </a:r>
                      <a:endParaRPr b="1"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9050">
                      <a:solidFill>
                        <a:srgbClr val="A5A5A5"/>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b="1" lang="it" sz="900"/>
                        <a:t>TASK OWNER</a:t>
                      </a:r>
                      <a:endParaRPr b="1"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9050">
                      <a:solidFill>
                        <a:srgbClr val="A5A5A5"/>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b="1" lang="it" sz="900"/>
                        <a:t>WORK ESTIMATE IN HOURS</a:t>
                      </a:r>
                      <a:endParaRPr b="1"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9050">
                      <a:solidFill>
                        <a:srgbClr val="A5A5A5"/>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b="1" lang="it" sz="900"/>
                        <a:t>STATUS</a:t>
                      </a:r>
                      <a:endParaRPr b="1" sz="900"/>
                    </a:p>
                  </a:txBody>
                  <a:tcPr marT="0" marB="0" marR="28575" marL="28575" anchor="ctr">
                    <a:lnL cap="flat" cmpd="sng" w="9525">
                      <a:solidFill>
                        <a:srgbClr val="BFBFBF"/>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28600">
                <a:tc>
                  <a:txBody>
                    <a:bodyPr/>
                    <a:lstStyle/>
                    <a:p>
                      <a:pPr indent="0" lvl="0" marL="0" rtl="0" algn="l">
                        <a:lnSpc>
                          <a:spcPct val="115000"/>
                        </a:lnSpc>
                        <a:spcBef>
                          <a:spcPts val="0"/>
                        </a:spcBef>
                        <a:spcAft>
                          <a:spcPts val="0"/>
                        </a:spcAft>
                        <a:buNone/>
                      </a:pPr>
                      <a:r>
                        <a:rPr lang="it" sz="900"/>
                        <a:t>High</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1</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Project Conception and Documentation</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Project Functionalities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Definition of the major functionalities of our project</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10</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CFE0DC"/>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28600">
                <a:tc>
                  <a:txBody>
                    <a:bodyPr/>
                    <a:lstStyle/>
                    <a:p>
                      <a:pPr indent="0" lvl="0" marL="0" rtl="0" algn="l">
                        <a:lnSpc>
                          <a:spcPct val="115000"/>
                        </a:lnSpc>
                        <a:spcBef>
                          <a:spcPts val="0"/>
                        </a:spcBef>
                        <a:spcAft>
                          <a:spcPts val="0"/>
                        </a:spcAft>
                        <a:buNone/>
                      </a:pPr>
                      <a:r>
                        <a:rPr lang="it" sz="900"/>
                        <a:t>High</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1</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Project Conception and Documentation</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User Stories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Definition of the user stories of the system</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10</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CFE0DC"/>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28600">
                <a:tc>
                  <a:txBody>
                    <a:bodyPr/>
                    <a:lstStyle/>
                    <a:p>
                      <a:pPr indent="0" lvl="0" marL="0" rtl="0" algn="l">
                        <a:lnSpc>
                          <a:spcPct val="115000"/>
                        </a:lnSpc>
                        <a:spcBef>
                          <a:spcPts val="0"/>
                        </a:spcBef>
                        <a:spcAft>
                          <a:spcPts val="0"/>
                        </a:spcAft>
                        <a:buNone/>
                      </a:pPr>
                      <a:r>
                        <a:rPr lang="it" sz="900"/>
                        <a:t>Medium</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1</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Project Conception and Documentation</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LoFi Mockups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Creation of the Low-Fidelity mockups of the the pages of our system</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12</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C5D9D4"/>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28600">
                <a:tc>
                  <a:txBody>
                    <a:bodyPr/>
                    <a:lstStyle/>
                    <a:p>
                      <a:pPr indent="0" lvl="0" marL="0" rtl="0" algn="l">
                        <a:lnSpc>
                          <a:spcPct val="115000"/>
                        </a:lnSpc>
                        <a:spcBef>
                          <a:spcPts val="0"/>
                        </a:spcBef>
                        <a:spcAft>
                          <a:spcPts val="0"/>
                        </a:spcAft>
                        <a:buNone/>
                      </a:pPr>
                      <a:r>
                        <a:rPr lang="it" sz="900"/>
                        <a:t>Medium</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1</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Project Conception and Documentation</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Function Points Estimate</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Estimation of the function points</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8</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AE7E4"/>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28600">
                <a:tc>
                  <a:txBody>
                    <a:bodyPr/>
                    <a:lstStyle/>
                    <a:p>
                      <a:pPr indent="0" lvl="0" marL="0" rtl="0" algn="l">
                        <a:lnSpc>
                          <a:spcPct val="115000"/>
                        </a:lnSpc>
                        <a:spcBef>
                          <a:spcPts val="0"/>
                        </a:spcBef>
                        <a:spcAft>
                          <a:spcPts val="0"/>
                        </a:spcAft>
                        <a:buNone/>
                      </a:pPr>
                      <a:r>
                        <a:rPr lang="it" sz="900"/>
                        <a:t>Medium</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1</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Project Conception and Documentation</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COCOMO II</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Utilization of the COCOMO II method</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7</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FEAE8"/>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28600">
                <a:tc>
                  <a:txBody>
                    <a:bodyPr/>
                    <a:lstStyle/>
                    <a:p>
                      <a:pPr indent="0" lvl="0" marL="0" rtl="0" algn="l">
                        <a:lnSpc>
                          <a:spcPct val="115000"/>
                        </a:lnSpc>
                        <a:spcBef>
                          <a:spcPts val="0"/>
                        </a:spcBef>
                        <a:spcAft>
                          <a:spcPts val="0"/>
                        </a:spcAft>
                        <a:buNone/>
                      </a:pPr>
                      <a:r>
                        <a:rPr lang="it" sz="900"/>
                        <a:t>Low</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2</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Project Conception and Documentation</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ER schema</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Creation of the ER-schema of our system</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4</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FF5F4"/>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28600">
                <a:tc>
                  <a:txBody>
                    <a:bodyPr/>
                    <a:lstStyle/>
                    <a:p>
                      <a:pPr indent="0" lvl="0" marL="0" rtl="0" algn="l">
                        <a:lnSpc>
                          <a:spcPct val="115000"/>
                        </a:lnSpc>
                        <a:spcBef>
                          <a:spcPts val="0"/>
                        </a:spcBef>
                        <a:spcAft>
                          <a:spcPts val="0"/>
                        </a:spcAft>
                        <a:buNone/>
                      </a:pPr>
                      <a:r>
                        <a:rPr lang="it" sz="900"/>
                        <a:t>Low</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2</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Project Conception and Documentation</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Software architecture schema</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Creation of the schema of our system's architecture</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5</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AF1F0"/>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28600">
                <a:tc>
                  <a:txBody>
                    <a:bodyPr/>
                    <a:lstStyle/>
                    <a:p>
                      <a:pPr indent="0" lvl="0" marL="0" rtl="0" algn="l">
                        <a:lnSpc>
                          <a:spcPct val="115000"/>
                        </a:lnSpc>
                        <a:spcBef>
                          <a:spcPts val="0"/>
                        </a:spcBef>
                        <a:spcAft>
                          <a:spcPts val="0"/>
                        </a:spcAft>
                        <a:buNone/>
                      </a:pPr>
                      <a:r>
                        <a:rPr lang="it" sz="900"/>
                        <a:t>High</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2</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System Configuration and Basic Functionalities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Registration with a Google Account</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Creation of the functionality to register with a Google account in our system</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12</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C5D9D4"/>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28600">
                <a:tc>
                  <a:txBody>
                    <a:bodyPr/>
                    <a:lstStyle/>
                    <a:p>
                      <a:pPr indent="0" lvl="0" marL="0" rtl="0" algn="l">
                        <a:lnSpc>
                          <a:spcPct val="115000"/>
                        </a:lnSpc>
                        <a:spcBef>
                          <a:spcPts val="0"/>
                        </a:spcBef>
                        <a:spcAft>
                          <a:spcPts val="0"/>
                        </a:spcAft>
                        <a:buNone/>
                      </a:pPr>
                      <a:r>
                        <a:rPr lang="it" sz="900"/>
                        <a:t>Medium</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2</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System Configuration and Basic Functionalities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Login</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Creation of the functionality to login in our system</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6</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5EEEC"/>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28600">
                <a:tc>
                  <a:txBody>
                    <a:bodyPr/>
                    <a:lstStyle/>
                    <a:p>
                      <a:pPr indent="0" lvl="0" marL="0" rtl="0" algn="l">
                        <a:lnSpc>
                          <a:spcPct val="115000"/>
                        </a:lnSpc>
                        <a:spcBef>
                          <a:spcPts val="0"/>
                        </a:spcBef>
                        <a:spcAft>
                          <a:spcPts val="0"/>
                        </a:spcAft>
                        <a:buNone/>
                      </a:pPr>
                      <a:r>
                        <a:rPr lang="it" sz="900"/>
                        <a:t>Medium</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2</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System Configuration and Basic Functionalities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Logout</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Creation of the functionality to logout from our system</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3</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5F8F8"/>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28600">
                <a:tc>
                  <a:txBody>
                    <a:bodyPr/>
                    <a:lstStyle/>
                    <a:p>
                      <a:pPr indent="0" lvl="0" marL="0" rtl="0" algn="l">
                        <a:lnSpc>
                          <a:spcPct val="115000"/>
                        </a:lnSpc>
                        <a:spcBef>
                          <a:spcPts val="0"/>
                        </a:spcBef>
                        <a:spcAft>
                          <a:spcPts val="0"/>
                        </a:spcAft>
                        <a:buNone/>
                      </a:pPr>
                      <a:r>
                        <a:rPr lang="it" sz="900"/>
                        <a:t>Medium</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2</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System Configuration and Basic Functionalities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Delete Account</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Managing the deletion of an account from the system</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6</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5EEEC"/>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00025">
                <a:tc>
                  <a:txBody>
                    <a:bodyPr/>
                    <a:lstStyle/>
                    <a:p>
                      <a:pPr indent="0" lvl="0" marL="0" rtl="0" algn="l">
                        <a:lnSpc>
                          <a:spcPct val="115000"/>
                        </a:lnSpc>
                        <a:spcBef>
                          <a:spcPts val="0"/>
                        </a:spcBef>
                        <a:spcAft>
                          <a:spcPts val="0"/>
                        </a:spcAft>
                        <a:buNone/>
                      </a:pPr>
                      <a:r>
                        <a:rPr lang="it" sz="900"/>
                        <a:t>High</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2</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System Configuration and Basic Functionalities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Profile</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Managing the information to be shown in the user profile</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10</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CFE0DC"/>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graphicFrame>
        <p:nvGraphicFramePr>
          <p:cNvPr id="322" name="Google Shape;322;p53"/>
          <p:cNvGraphicFramePr/>
          <p:nvPr/>
        </p:nvGraphicFramePr>
        <p:xfrm>
          <a:off x="52888" y="466725"/>
          <a:ext cx="3000000" cy="3000000"/>
        </p:xfrm>
        <a:graphic>
          <a:graphicData uri="http://schemas.openxmlformats.org/drawingml/2006/table">
            <a:tbl>
              <a:tblPr>
                <a:noFill/>
                <a:tableStyleId>{92F2738C-1372-4557-9D46-9083F3DE5DFE}</a:tableStyleId>
              </a:tblPr>
              <a:tblGrid>
                <a:gridCol w="625350"/>
                <a:gridCol w="495075"/>
                <a:gridCol w="1409950"/>
                <a:gridCol w="1348250"/>
                <a:gridCol w="2824950"/>
                <a:gridCol w="695600"/>
                <a:gridCol w="1025925"/>
                <a:gridCol w="613125"/>
              </a:tblGrid>
              <a:tr h="200025">
                <a:tc>
                  <a:txBody>
                    <a:bodyPr/>
                    <a:lstStyle/>
                    <a:p>
                      <a:pPr indent="0" lvl="0" marL="0" rtl="0" algn="l">
                        <a:lnSpc>
                          <a:spcPct val="115000"/>
                        </a:lnSpc>
                        <a:spcBef>
                          <a:spcPts val="0"/>
                        </a:spcBef>
                        <a:spcAft>
                          <a:spcPts val="0"/>
                        </a:spcAft>
                        <a:buNone/>
                      </a:pPr>
                      <a:r>
                        <a:rPr lang="it" sz="900"/>
                        <a:t>Medium</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3</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Development of Core Functionalities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Create Calendar</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Creation of the functionality to create a Calendar directly in our system</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16</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AFCAC4"/>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00025">
                <a:tc>
                  <a:txBody>
                    <a:bodyPr/>
                    <a:lstStyle/>
                    <a:p>
                      <a:pPr indent="0" lvl="0" marL="0" rtl="0" algn="l">
                        <a:lnSpc>
                          <a:spcPct val="115000"/>
                        </a:lnSpc>
                        <a:spcBef>
                          <a:spcPts val="0"/>
                        </a:spcBef>
                        <a:spcAft>
                          <a:spcPts val="0"/>
                        </a:spcAft>
                        <a:buNone/>
                      </a:pPr>
                      <a:r>
                        <a:rPr lang="it" sz="900"/>
                        <a:t>Medium</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3</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Development of Core Functionalities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Delete Calendar</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Creation of the functionality to delete a Calendar directly in our system</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12</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C5D9D4"/>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00025">
                <a:tc>
                  <a:txBody>
                    <a:bodyPr/>
                    <a:lstStyle/>
                    <a:p>
                      <a:pPr indent="0" lvl="0" marL="0" rtl="0" algn="l">
                        <a:lnSpc>
                          <a:spcPct val="115000"/>
                        </a:lnSpc>
                        <a:spcBef>
                          <a:spcPts val="0"/>
                        </a:spcBef>
                        <a:spcAft>
                          <a:spcPts val="0"/>
                        </a:spcAft>
                        <a:buNone/>
                      </a:pPr>
                      <a:r>
                        <a:rPr lang="it" sz="900"/>
                        <a:t>Medium</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4</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Development of Core Functionalities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Search Recipes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Creation of the functionality to search for recipes by name with an external API</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8</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AE7E4"/>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00025">
                <a:tc>
                  <a:txBody>
                    <a:bodyPr/>
                    <a:lstStyle/>
                    <a:p>
                      <a:pPr indent="0" lvl="0" marL="0" rtl="0" algn="l">
                        <a:lnSpc>
                          <a:spcPct val="115000"/>
                        </a:lnSpc>
                        <a:spcBef>
                          <a:spcPts val="0"/>
                        </a:spcBef>
                        <a:spcAft>
                          <a:spcPts val="0"/>
                        </a:spcAft>
                        <a:buNone/>
                      </a:pPr>
                      <a:r>
                        <a:rPr lang="it" sz="900"/>
                        <a:t>Medium</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4</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Development of Core Functionalities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Show Recipes Information</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Creation of the functionality to get the information for recipes with an external API</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12</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C5D9D4"/>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00025">
                <a:tc>
                  <a:txBody>
                    <a:bodyPr/>
                    <a:lstStyle/>
                    <a:p>
                      <a:pPr indent="0" lvl="0" marL="0" rtl="0" algn="l">
                        <a:lnSpc>
                          <a:spcPct val="115000"/>
                        </a:lnSpc>
                        <a:spcBef>
                          <a:spcPts val="0"/>
                        </a:spcBef>
                        <a:spcAft>
                          <a:spcPts val="0"/>
                        </a:spcAft>
                        <a:buNone/>
                      </a:pPr>
                      <a:r>
                        <a:rPr lang="it" sz="900"/>
                        <a:t>High</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4</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Development of Core Functionalities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Add Event to Calendar</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Creation of the functionality to add an event to a Calendar directly in our system</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6</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5EEEC"/>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00025">
                <a:tc>
                  <a:txBody>
                    <a:bodyPr/>
                    <a:lstStyle/>
                    <a:p>
                      <a:pPr indent="0" lvl="0" marL="0" rtl="0" algn="l">
                        <a:lnSpc>
                          <a:spcPct val="115000"/>
                        </a:lnSpc>
                        <a:spcBef>
                          <a:spcPts val="0"/>
                        </a:spcBef>
                        <a:spcAft>
                          <a:spcPts val="0"/>
                        </a:spcAft>
                        <a:buNone/>
                      </a:pPr>
                      <a:r>
                        <a:rPr lang="it" sz="900"/>
                        <a:t>Low</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5</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Development of additional minor Functionalities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Show Ingredient Information</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Creation of the functionality to get the information for ingredients with an external API</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4</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FF5F4"/>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00025">
                <a:tc>
                  <a:txBody>
                    <a:bodyPr/>
                    <a:lstStyle/>
                    <a:p>
                      <a:pPr indent="0" lvl="0" marL="0" rtl="0" algn="l">
                        <a:lnSpc>
                          <a:spcPct val="115000"/>
                        </a:lnSpc>
                        <a:spcBef>
                          <a:spcPts val="0"/>
                        </a:spcBef>
                        <a:spcAft>
                          <a:spcPts val="0"/>
                        </a:spcAft>
                        <a:buNone/>
                      </a:pPr>
                      <a:r>
                        <a:rPr lang="it" sz="900"/>
                        <a:t>Medium</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5</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Development of additional minor Functionalities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Suggest Recipes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Creation of the functionality to get the suggested recipes for a specific diet with a Chat-BOT</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8</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AE7E4"/>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28600">
                <a:tc>
                  <a:txBody>
                    <a:bodyPr/>
                    <a:lstStyle/>
                    <a:p>
                      <a:pPr indent="0" lvl="0" marL="0" rtl="0" algn="l">
                        <a:lnSpc>
                          <a:spcPct val="115000"/>
                        </a:lnSpc>
                        <a:spcBef>
                          <a:spcPts val="0"/>
                        </a:spcBef>
                        <a:spcAft>
                          <a:spcPts val="0"/>
                        </a:spcAft>
                        <a:buNone/>
                      </a:pPr>
                      <a:r>
                        <a:rPr lang="it" sz="900"/>
                        <a:t>Medium</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5</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Development of additional minor Functionalities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Add Recipe to Favorites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Creation of the functionality to add recipes to a favorite list</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4</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FF5F4"/>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28600">
                <a:tc>
                  <a:txBody>
                    <a:bodyPr/>
                    <a:lstStyle/>
                    <a:p>
                      <a:pPr indent="0" lvl="0" marL="0" rtl="0" algn="l">
                        <a:lnSpc>
                          <a:spcPct val="115000"/>
                        </a:lnSpc>
                        <a:spcBef>
                          <a:spcPts val="0"/>
                        </a:spcBef>
                        <a:spcAft>
                          <a:spcPts val="0"/>
                        </a:spcAft>
                        <a:buNone/>
                      </a:pPr>
                      <a:r>
                        <a:rPr lang="it" sz="900"/>
                        <a:t>Low</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5</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Development of additional minor Functionalities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Remove Recipe from Favorites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Creation of the functionality to delete recipes from the favorite list</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3</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5F8F8"/>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28600">
                <a:tc>
                  <a:txBody>
                    <a:bodyPr/>
                    <a:lstStyle/>
                    <a:p>
                      <a:pPr indent="0" lvl="0" marL="0" rtl="0" algn="l">
                        <a:lnSpc>
                          <a:spcPct val="115000"/>
                        </a:lnSpc>
                        <a:spcBef>
                          <a:spcPts val="0"/>
                        </a:spcBef>
                        <a:spcAft>
                          <a:spcPts val="0"/>
                        </a:spcAft>
                        <a:buNone/>
                      </a:pPr>
                      <a:r>
                        <a:rPr lang="it" sz="900"/>
                        <a:t>Medium</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5</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Development of additional minor Functionalities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Show Favorite Recipes</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Creation of the functionality to show all the recipes of the favorite list in the user profile</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1</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28600">
                <a:tc>
                  <a:txBody>
                    <a:bodyPr/>
                    <a:lstStyle/>
                    <a:p>
                      <a:pPr indent="0" lvl="0" marL="0" rtl="0" algn="l">
                        <a:lnSpc>
                          <a:spcPct val="115000"/>
                        </a:lnSpc>
                        <a:spcBef>
                          <a:spcPts val="0"/>
                        </a:spcBef>
                        <a:spcAft>
                          <a:spcPts val="0"/>
                        </a:spcAft>
                        <a:buNone/>
                      </a:pPr>
                      <a:r>
                        <a:rPr lang="it" sz="900"/>
                        <a:t>Medium</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6</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Finalization of the Project</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Mail Notification</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Creation of the functionality to send an email to the Google account used during registration</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12</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C5D9D4"/>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76225">
                <a:tc>
                  <a:txBody>
                    <a:bodyPr/>
                    <a:lstStyle/>
                    <a:p>
                      <a:pPr indent="0" lvl="0" marL="0" rtl="0" algn="l">
                        <a:lnSpc>
                          <a:spcPct val="115000"/>
                        </a:lnSpc>
                        <a:spcBef>
                          <a:spcPts val="0"/>
                        </a:spcBef>
                        <a:spcAft>
                          <a:spcPts val="0"/>
                        </a:spcAft>
                        <a:buNone/>
                      </a:pPr>
                      <a:r>
                        <a:rPr lang="it" sz="900"/>
                        <a:t>Low</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6</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Finalization of the Project</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GUI for Home, profile, recipes, ingredients page</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Improved the GUI for the Home, profile, recipes and ingredients pages</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V</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7</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FEAE8"/>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276225">
                <a:tc>
                  <a:txBody>
                    <a:bodyPr/>
                    <a:lstStyle/>
                    <a:p>
                      <a:pPr indent="0" lvl="0" marL="0" rtl="0" algn="l">
                        <a:lnSpc>
                          <a:spcPct val="115000"/>
                        </a:lnSpc>
                        <a:spcBef>
                          <a:spcPts val="0"/>
                        </a:spcBef>
                        <a:spcAft>
                          <a:spcPts val="0"/>
                        </a:spcAft>
                        <a:buNone/>
                      </a:pPr>
                      <a:r>
                        <a:rPr lang="it" sz="900"/>
                        <a:t>Low</a:t>
                      </a:r>
                      <a:endParaRPr sz="900"/>
                    </a:p>
                  </a:txBody>
                  <a:tcPr marT="0" marB="0" marR="28575" marL="28575" anchor="ctr">
                    <a:lnL cap="flat" cmpd="sng" w="19050">
                      <a:solidFill>
                        <a:srgbClr val="A5A5A5"/>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6</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Finalization of the Project</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GUI for add event to calendar and error page</a:t>
                      </a:r>
                      <a:endParaRPr sz="900"/>
                    </a:p>
                  </a:txBody>
                  <a:tcPr marT="0" marB="0" marR="28575" marL="28575" anchor="ctr">
                    <a:lnL cap="flat" cmpd="sng" w="19050">
                      <a:solidFill>
                        <a:srgbClr val="BFBFBF"/>
                      </a:solidFill>
                      <a:prstDash val="solid"/>
                      <a:round/>
                      <a:headEnd len="sm" w="sm" type="none"/>
                      <a:tailEnd len="sm" w="sm" type="none"/>
                    </a:lnL>
                    <a:lnR cap="flat" cmpd="sng" w="19050">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Improved the GUI for the add event to calendar and error pages</a:t>
                      </a:r>
                      <a:endParaRPr sz="900"/>
                    </a:p>
                  </a:txBody>
                  <a:tcPr marT="0" marB="0" marR="28575" marL="28575" anchor="ctr">
                    <a:lnL cap="flat" cmpd="sng" w="19050">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it" sz="900"/>
                        <a:t>G</a:t>
                      </a:r>
                      <a:endParaRPr sz="9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t>4</a:t>
                      </a:r>
                      <a:endParaRPr b="1" sz="1000"/>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FF5F4"/>
                    </a:solidFill>
                  </a:tcPr>
                </a:tc>
                <a:tc>
                  <a:txBody>
                    <a:bodyPr/>
                    <a:lstStyle/>
                    <a:p>
                      <a:pPr indent="0" lvl="0" marL="0" rtl="0" algn="ctr">
                        <a:lnSpc>
                          <a:spcPct val="115000"/>
                        </a:lnSpc>
                        <a:spcBef>
                          <a:spcPts val="0"/>
                        </a:spcBef>
                        <a:spcAft>
                          <a:spcPts val="0"/>
                        </a:spcAft>
                        <a:buNone/>
                      </a:pPr>
                      <a:r>
                        <a:rPr lang="it" sz="900">
                          <a:solidFill>
                            <a:srgbClr val="006100"/>
                          </a:solidFill>
                        </a:rPr>
                        <a:t>Completed</a:t>
                      </a:r>
                      <a:endParaRPr sz="900">
                        <a:solidFill>
                          <a:srgbClr val="006100"/>
                        </a:solidFill>
                      </a:endParaRPr>
                    </a:p>
                  </a:txBody>
                  <a:tcPr marT="0" marB="0" marR="28575" marL="2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FBFBF"/>
                      </a:solidFill>
                      <a:prstDash val="solid"/>
                      <a:round/>
                      <a:headEnd len="sm" w="sm" type="none"/>
                      <a:tailEnd len="sm" w="sm" type="none"/>
                    </a:lnB>
                    <a:solidFill>
                      <a:srgbClr val="C6EFCE"/>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it"/>
              <a:t>Sprint Reports</a:t>
            </a:r>
            <a:endParaRPr b="1">
              <a:latin typeface="Source Sans 3"/>
              <a:ea typeface="Source Sans 3"/>
              <a:cs typeface="Source Sans 3"/>
              <a:sym typeface="Source Sans 3"/>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5"/>
          <p:cNvSpPr txBox="1"/>
          <p:nvPr>
            <p:ph idx="1" type="body"/>
          </p:nvPr>
        </p:nvSpPr>
        <p:spPr>
          <a:xfrm>
            <a:off x="262625" y="1215276"/>
            <a:ext cx="8860200" cy="3471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it" sz="2600">
                <a:latin typeface="Arial"/>
                <a:ea typeface="Arial"/>
                <a:cs typeface="Arial"/>
                <a:sym typeface="Arial"/>
              </a:rPr>
              <a:t>The work for the project has been organized in </a:t>
            </a:r>
            <a:r>
              <a:rPr b="1" lang="it" sz="2600">
                <a:latin typeface="Arial"/>
                <a:ea typeface="Arial"/>
                <a:cs typeface="Arial"/>
                <a:sym typeface="Arial"/>
              </a:rPr>
              <a:t>6</a:t>
            </a:r>
            <a:r>
              <a:rPr lang="it" sz="2600">
                <a:latin typeface="Arial"/>
                <a:ea typeface="Arial"/>
                <a:cs typeface="Arial"/>
                <a:sym typeface="Arial"/>
              </a:rPr>
              <a:t> different sprints ➡ The team selected items from the product backlog and collaboratively identified the tasks:</a:t>
            </a:r>
            <a:endParaRPr sz="26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800">
              <a:latin typeface="Arial"/>
              <a:ea typeface="Arial"/>
              <a:cs typeface="Arial"/>
              <a:sym typeface="Arial"/>
            </a:endParaRPr>
          </a:p>
          <a:p>
            <a:pPr indent="-295275" lvl="0" marL="360000" rtl="0" algn="l">
              <a:spcBef>
                <a:spcPts val="0"/>
              </a:spcBef>
              <a:spcAft>
                <a:spcPts val="0"/>
              </a:spcAft>
              <a:buSzPts val="1800"/>
              <a:buFont typeface="Arial"/>
              <a:buAutoNum type="arabicParenR"/>
            </a:pPr>
            <a:r>
              <a:rPr b="1" lang="it" sz="1800">
                <a:latin typeface="Arial"/>
                <a:ea typeface="Arial"/>
                <a:cs typeface="Arial"/>
                <a:sym typeface="Arial"/>
              </a:rPr>
              <a:t>At the e</a:t>
            </a:r>
            <a:r>
              <a:rPr b="1" lang="it" sz="1800">
                <a:latin typeface="Arial"/>
                <a:ea typeface="Arial"/>
                <a:cs typeface="Arial"/>
                <a:sym typeface="Arial"/>
              </a:rPr>
              <a:t>nd of each working day</a:t>
            </a:r>
            <a:r>
              <a:rPr lang="it" sz="1800">
                <a:latin typeface="Arial"/>
                <a:ea typeface="Arial"/>
                <a:cs typeface="Arial"/>
                <a:sym typeface="Arial"/>
              </a:rPr>
              <a:t> </a:t>
            </a:r>
            <a:r>
              <a:rPr lang="it" sz="1900">
                <a:latin typeface="Arial"/>
                <a:ea typeface="Arial"/>
                <a:cs typeface="Arial"/>
                <a:sym typeface="Arial"/>
              </a:rPr>
              <a:t>➡ </a:t>
            </a:r>
            <a:r>
              <a:rPr lang="it" sz="1800">
                <a:latin typeface="Arial"/>
                <a:ea typeface="Arial"/>
                <a:cs typeface="Arial"/>
                <a:sym typeface="Arial"/>
              </a:rPr>
              <a:t>10-15 minutes discord call to </a:t>
            </a:r>
            <a:r>
              <a:rPr lang="it" sz="1800">
                <a:latin typeface="Arial"/>
                <a:ea typeface="Arial"/>
                <a:cs typeface="Arial"/>
                <a:sym typeface="Arial"/>
              </a:rPr>
              <a:t>reorganize </a:t>
            </a:r>
            <a:r>
              <a:rPr lang="it" sz="1800">
                <a:latin typeface="Arial"/>
                <a:ea typeface="Arial"/>
                <a:cs typeface="Arial"/>
                <a:sym typeface="Arial"/>
              </a:rPr>
              <a:t>what has been done, what has been accomplished and what was not working  </a:t>
            </a:r>
            <a:endParaRPr b="1"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295275" lvl="0" marL="360000" rtl="0" algn="l">
              <a:spcBef>
                <a:spcPts val="0"/>
              </a:spcBef>
              <a:spcAft>
                <a:spcPts val="0"/>
              </a:spcAft>
              <a:buSzPts val="1800"/>
              <a:buFont typeface="Arial"/>
              <a:buAutoNum type="arabicParenR"/>
            </a:pPr>
            <a:r>
              <a:rPr b="1" lang="it" sz="1800">
                <a:latin typeface="Arial"/>
                <a:ea typeface="Arial"/>
                <a:cs typeface="Arial"/>
                <a:sym typeface="Arial"/>
              </a:rPr>
              <a:t>At the end of each sprint </a:t>
            </a:r>
            <a:r>
              <a:rPr lang="it" sz="1900">
                <a:latin typeface="Arial"/>
                <a:ea typeface="Arial"/>
                <a:cs typeface="Arial"/>
                <a:sym typeface="Arial"/>
              </a:rPr>
              <a:t>➡</a:t>
            </a:r>
            <a:r>
              <a:rPr lang="it" sz="1800">
                <a:latin typeface="Arial"/>
                <a:ea typeface="Arial"/>
                <a:cs typeface="Arial"/>
                <a:sym typeface="Arial"/>
              </a:rPr>
              <a:t> presentation of what has been done during the sprint, showing a brief demo of the newly accomplished functionalities</a:t>
            </a:r>
            <a:r>
              <a:rPr lang="it" sz="1800">
                <a:latin typeface="Arial"/>
                <a:ea typeface="Arial"/>
                <a:cs typeface="Arial"/>
                <a:sym typeface="Arial"/>
              </a:rPr>
              <a:t>  </a:t>
            </a:r>
            <a:endParaRPr b="1" sz="1800">
              <a:latin typeface="Arial"/>
              <a:ea typeface="Arial"/>
              <a:cs typeface="Arial"/>
              <a:sym typeface="Arial"/>
            </a:endParaRPr>
          </a:p>
        </p:txBody>
      </p:sp>
      <p:sp>
        <p:nvSpPr>
          <p:cNvPr id="333" name="Google Shape;333;p55"/>
          <p:cNvSpPr txBox="1"/>
          <p:nvPr>
            <p:ph type="title"/>
          </p:nvPr>
        </p:nvSpPr>
        <p:spPr>
          <a:xfrm>
            <a:off x="301138" y="398604"/>
            <a:ext cx="8520600" cy="8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3700"/>
              <a:t>Sprint Organization</a:t>
            </a:r>
            <a:endParaRPr sz="3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6"/>
          <p:cNvSpPr txBox="1"/>
          <p:nvPr>
            <p:ph idx="1" type="body"/>
          </p:nvPr>
        </p:nvSpPr>
        <p:spPr>
          <a:xfrm>
            <a:off x="218075" y="1572102"/>
            <a:ext cx="2829900" cy="1278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it" sz="2100">
                <a:latin typeface="Arial"/>
                <a:ea typeface="Arial"/>
                <a:cs typeface="Arial"/>
                <a:sym typeface="Arial"/>
              </a:rPr>
              <a:t>Sprint #1</a:t>
            </a:r>
            <a:endParaRPr b="1" sz="2100">
              <a:latin typeface="Arial"/>
              <a:ea typeface="Arial"/>
              <a:cs typeface="Arial"/>
              <a:sym typeface="Arial"/>
            </a:endParaRPr>
          </a:p>
          <a:p>
            <a:pPr indent="0" lvl="0" marL="0" rtl="0" algn="ctr">
              <a:spcBef>
                <a:spcPts val="0"/>
              </a:spcBef>
              <a:spcAft>
                <a:spcPts val="0"/>
              </a:spcAft>
              <a:buNone/>
            </a:pPr>
            <a:r>
              <a:t/>
            </a:r>
            <a:endParaRPr b="1" sz="900">
              <a:latin typeface="Arial"/>
              <a:ea typeface="Arial"/>
              <a:cs typeface="Arial"/>
              <a:sym typeface="Arial"/>
            </a:endParaRPr>
          </a:p>
          <a:p>
            <a:pPr indent="0" lvl="0" marL="0" rtl="0" algn="ctr">
              <a:spcBef>
                <a:spcPts val="0"/>
              </a:spcBef>
              <a:spcAft>
                <a:spcPts val="0"/>
              </a:spcAft>
              <a:buNone/>
            </a:pPr>
            <a:r>
              <a:rPr lang="it" sz="1700">
                <a:latin typeface="Arial"/>
                <a:ea typeface="Arial"/>
                <a:cs typeface="Arial"/>
                <a:sym typeface="Arial"/>
              </a:rPr>
              <a:t>Basic Functionalities &amp; Documentation</a:t>
            </a:r>
            <a:endParaRPr sz="1700">
              <a:latin typeface="Arial"/>
              <a:ea typeface="Arial"/>
              <a:cs typeface="Arial"/>
              <a:sym typeface="Arial"/>
            </a:endParaRPr>
          </a:p>
        </p:txBody>
      </p:sp>
      <p:sp>
        <p:nvSpPr>
          <p:cNvPr id="339" name="Google Shape;339;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3100"/>
              <a:t>Sprint Planning &amp; Goals</a:t>
            </a:r>
            <a:r>
              <a:rPr lang="it" sz="3100"/>
              <a:t> - General Summary</a:t>
            </a:r>
            <a:endParaRPr sz="3100"/>
          </a:p>
        </p:txBody>
      </p:sp>
      <p:cxnSp>
        <p:nvCxnSpPr>
          <p:cNvPr id="340" name="Google Shape;340;p56"/>
          <p:cNvCxnSpPr/>
          <p:nvPr/>
        </p:nvCxnSpPr>
        <p:spPr>
          <a:xfrm rot="10800000">
            <a:off x="432025" y="2992802"/>
            <a:ext cx="8280000" cy="3300"/>
          </a:xfrm>
          <a:prstGeom prst="straightConnector1">
            <a:avLst/>
          </a:prstGeom>
          <a:noFill/>
          <a:ln cap="flat" cmpd="sng" w="19050">
            <a:solidFill>
              <a:srgbClr val="CCCCCC"/>
            </a:solidFill>
            <a:prstDash val="solid"/>
            <a:round/>
            <a:headEnd len="med" w="med" type="none"/>
            <a:tailEnd len="med" w="med" type="none"/>
          </a:ln>
        </p:spPr>
      </p:cxnSp>
      <p:sp>
        <p:nvSpPr>
          <p:cNvPr id="341" name="Google Shape;341;p56"/>
          <p:cNvSpPr txBox="1"/>
          <p:nvPr>
            <p:ph idx="1" type="body"/>
          </p:nvPr>
        </p:nvSpPr>
        <p:spPr>
          <a:xfrm>
            <a:off x="3157050" y="1572102"/>
            <a:ext cx="2829900" cy="1278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it" sz="2100">
                <a:latin typeface="Arial"/>
                <a:ea typeface="Arial"/>
                <a:cs typeface="Arial"/>
                <a:sym typeface="Arial"/>
              </a:rPr>
              <a:t>Sprint #2</a:t>
            </a:r>
            <a:endParaRPr b="1" sz="2100">
              <a:latin typeface="Arial"/>
              <a:ea typeface="Arial"/>
              <a:cs typeface="Arial"/>
              <a:sym typeface="Arial"/>
            </a:endParaRPr>
          </a:p>
          <a:p>
            <a:pPr indent="0" lvl="0" marL="0" rtl="0" algn="ctr">
              <a:spcBef>
                <a:spcPts val="0"/>
              </a:spcBef>
              <a:spcAft>
                <a:spcPts val="0"/>
              </a:spcAft>
              <a:buNone/>
            </a:pPr>
            <a:r>
              <a:t/>
            </a:r>
            <a:endParaRPr b="1" sz="900">
              <a:latin typeface="Arial"/>
              <a:ea typeface="Arial"/>
              <a:cs typeface="Arial"/>
              <a:sym typeface="Arial"/>
            </a:endParaRPr>
          </a:p>
          <a:p>
            <a:pPr indent="0" lvl="0" marL="0" rtl="0" algn="ctr">
              <a:spcBef>
                <a:spcPts val="0"/>
              </a:spcBef>
              <a:spcAft>
                <a:spcPts val="0"/>
              </a:spcAft>
              <a:buNone/>
            </a:pPr>
            <a:r>
              <a:rPr lang="it" sz="1700">
                <a:latin typeface="Arial"/>
                <a:ea typeface="Arial"/>
                <a:cs typeface="Arial"/>
                <a:sym typeface="Arial"/>
              </a:rPr>
              <a:t>System Configuration &amp; Basic Functionalities</a:t>
            </a:r>
            <a:endParaRPr sz="1700">
              <a:latin typeface="Arial"/>
              <a:ea typeface="Arial"/>
              <a:cs typeface="Arial"/>
              <a:sym typeface="Arial"/>
            </a:endParaRPr>
          </a:p>
        </p:txBody>
      </p:sp>
      <p:cxnSp>
        <p:nvCxnSpPr>
          <p:cNvPr id="342" name="Google Shape;342;p56"/>
          <p:cNvCxnSpPr/>
          <p:nvPr/>
        </p:nvCxnSpPr>
        <p:spPr>
          <a:xfrm>
            <a:off x="3048000" y="1364102"/>
            <a:ext cx="0" cy="3260700"/>
          </a:xfrm>
          <a:prstGeom prst="straightConnector1">
            <a:avLst/>
          </a:prstGeom>
          <a:noFill/>
          <a:ln cap="flat" cmpd="sng" w="19050">
            <a:solidFill>
              <a:srgbClr val="CCCCCC"/>
            </a:solidFill>
            <a:prstDash val="solid"/>
            <a:round/>
            <a:headEnd len="med" w="med" type="none"/>
            <a:tailEnd len="med" w="med" type="none"/>
          </a:ln>
        </p:spPr>
      </p:cxnSp>
      <p:cxnSp>
        <p:nvCxnSpPr>
          <p:cNvPr id="343" name="Google Shape;343;p56"/>
          <p:cNvCxnSpPr/>
          <p:nvPr/>
        </p:nvCxnSpPr>
        <p:spPr>
          <a:xfrm>
            <a:off x="6096000" y="1364102"/>
            <a:ext cx="0" cy="3260700"/>
          </a:xfrm>
          <a:prstGeom prst="straightConnector1">
            <a:avLst/>
          </a:prstGeom>
          <a:noFill/>
          <a:ln cap="flat" cmpd="sng" w="19050">
            <a:solidFill>
              <a:srgbClr val="CCCCCC"/>
            </a:solidFill>
            <a:prstDash val="solid"/>
            <a:round/>
            <a:headEnd len="med" w="med" type="none"/>
            <a:tailEnd len="med" w="med" type="none"/>
          </a:ln>
        </p:spPr>
      </p:cxnSp>
      <p:sp>
        <p:nvSpPr>
          <p:cNvPr id="344" name="Google Shape;344;p56"/>
          <p:cNvSpPr txBox="1"/>
          <p:nvPr>
            <p:ph idx="1" type="body"/>
          </p:nvPr>
        </p:nvSpPr>
        <p:spPr>
          <a:xfrm>
            <a:off x="6095975" y="1572102"/>
            <a:ext cx="2829900" cy="1278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it" sz="2100">
                <a:latin typeface="Arial"/>
                <a:ea typeface="Arial"/>
                <a:cs typeface="Arial"/>
                <a:sym typeface="Arial"/>
              </a:rPr>
              <a:t>Sprint #3</a:t>
            </a:r>
            <a:endParaRPr b="1" sz="2100">
              <a:latin typeface="Arial"/>
              <a:ea typeface="Arial"/>
              <a:cs typeface="Arial"/>
              <a:sym typeface="Arial"/>
            </a:endParaRPr>
          </a:p>
          <a:p>
            <a:pPr indent="0" lvl="0" marL="0" rtl="0" algn="ctr">
              <a:spcBef>
                <a:spcPts val="0"/>
              </a:spcBef>
              <a:spcAft>
                <a:spcPts val="0"/>
              </a:spcAft>
              <a:buNone/>
            </a:pPr>
            <a:r>
              <a:t/>
            </a:r>
            <a:endParaRPr b="1" sz="900">
              <a:latin typeface="Arial"/>
              <a:ea typeface="Arial"/>
              <a:cs typeface="Arial"/>
              <a:sym typeface="Arial"/>
            </a:endParaRPr>
          </a:p>
          <a:p>
            <a:pPr indent="0" lvl="0" marL="0" rtl="0" algn="ctr">
              <a:spcBef>
                <a:spcPts val="0"/>
              </a:spcBef>
              <a:spcAft>
                <a:spcPts val="0"/>
              </a:spcAft>
              <a:buNone/>
            </a:pPr>
            <a:r>
              <a:rPr lang="it" sz="1700">
                <a:latin typeface="Arial"/>
                <a:ea typeface="Arial"/>
                <a:cs typeface="Arial"/>
                <a:sym typeface="Arial"/>
              </a:rPr>
              <a:t>First set of Core Functionalities</a:t>
            </a:r>
            <a:endParaRPr sz="1700">
              <a:latin typeface="Arial"/>
              <a:ea typeface="Arial"/>
              <a:cs typeface="Arial"/>
              <a:sym typeface="Arial"/>
            </a:endParaRPr>
          </a:p>
        </p:txBody>
      </p:sp>
      <p:sp>
        <p:nvSpPr>
          <p:cNvPr id="345" name="Google Shape;345;p56"/>
          <p:cNvSpPr txBox="1"/>
          <p:nvPr>
            <p:ph idx="1" type="body"/>
          </p:nvPr>
        </p:nvSpPr>
        <p:spPr>
          <a:xfrm>
            <a:off x="218125" y="3134627"/>
            <a:ext cx="2829900" cy="1278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it" sz="2100">
                <a:latin typeface="Arial"/>
                <a:ea typeface="Arial"/>
                <a:cs typeface="Arial"/>
                <a:sym typeface="Arial"/>
              </a:rPr>
              <a:t>Sprint #4</a:t>
            </a:r>
            <a:endParaRPr b="1" sz="2100">
              <a:latin typeface="Arial"/>
              <a:ea typeface="Arial"/>
              <a:cs typeface="Arial"/>
              <a:sym typeface="Arial"/>
            </a:endParaRPr>
          </a:p>
          <a:p>
            <a:pPr indent="0" lvl="0" marL="0" rtl="0" algn="ctr">
              <a:spcBef>
                <a:spcPts val="0"/>
              </a:spcBef>
              <a:spcAft>
                <a:spcPts val="0"/>
              </a:spcAft>
              <a:buNone/>
            </a:pPr>
            <a:r>
              <a:t/>
            </a:r>
            <a:endParaRPr b="1" sz="900">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it" sz="1700">
                <a:latin typeface="Arial"/>
                <a:ea typeface="Arial"/>
                <a:cs typeface="Arial"/>
                <a:sym typeface="Arial"/>
              </a:rPr>
              <a:t>Second set of Core Functionalities</a:t>
            </a:r>
            <a:endParaRPr sz="1700">
              <a:latin typeface="Arial"/>
              <a:ea typeface="Arial"/>
              <a:cs typeface="Arial"/>
              <a:sym typeface="Arial"/>
            </a:endParaRPr>
          </a:p>
        </p:txBody>
      </p:sp>
      <p:sp>
        <p:nvSpPr>
          <p:cNvPr id="346" name="Google Shape;346;p56"/>
          <p:cNvSpPr txBox="1"/>
          <p:nvPr>
            <p:ph idx="1" type="body"/>
          </p:nvPr>
        </p:nvSpPr>
        <p:spPr>
          <a:xfrm>
            <a:off x="3157075" y="3134627"/>
            <a:ext cx="2829900" cy="1278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it" sz="2100">
                <a:latin typeface="Arial"/>
                <a:ea typeface="Arial"/>
                <a:cs typeface="Arial"/>
                <a:sym typeface="Arial"/>
              </a:rPr>
              <a:t>Sprint #5</a:t>
            </a:r>
            <a:endParaRPr b="1" sz="2100">
              <a:latin typeface="Arial"/>
              <a:ea typeface="Arial"/>
              <a:cs typeface="Arial"/>
              <a:sym typeface="Arial"/>
            </a:endParaRPr>
          </a:p>
          <a:p>
            <a:pPr indent="0" lvl="0" marL="0" rtl="0" algn="ctr">
              <a:spcBef>
                <a:spcPts val="0"/>
              </a:spcBef>
              <a:spcAft>
                <a:spcPts val="0"/>
              </a:spcAft>
              <a:buNone/>
            </a:pPr>
            <a:r>
              <a:t/>
            </a:r>
            <a:endParaRPr b="1" sz="900">
              <a:latin typeface="Arial"/>
              <a:ea typeface="Arial"/>
              <a:cs typeface="Arial"/>
              <a:sym typeface="Arial"/>
            </a:endParaRPr>
          </a:p>
          <a:p>
            <a:pPr indent="0" lvl="0" marL="0" rtl="0" algn="ctr">
              <a:spcBef>
                <a:spcPts val="0"/>
              </a:spcBef>
              <a:spcAft>
                <a:spcPts val="0"/>
              </a:spcAft>
              <a:buNone/>
            </a:pPr>
            <a:r>
              <a:rPr lang="it" sz="1700">
                <a:latin typeface="Arial"/>
                <a:ea typeface="Arial"/>
                <a:cs typeface="Arial"/>
                <a:sym typeface="Arial"/>
              </a:rPr>
              <a:t>Additional Minor Functionalities</a:t>
            </a:r>
            <a:endParaRPr sz="1700">
              <a:latin typeface="Arial"/>
              <a:ea typeface="Arial"/>
              <a:cs typeface="Arial"/>
              <a:sym typeface="Arial"/>
            </a:endParaRPr>
          </a:p>
        </p:txBody>
      </p:sp>
      <p:sp>
        <p:nvSpPr>
          <p:cNvPr id="347" name="Google Shape;347;p56"/>
          <p:cNvSpPr txBox="1"/>
          <p:nvPr>
            <p:ph idx="1" type="body"/>
          </p:nvPr>
        </p:nvSpPr>
        <p:spPr>
          <a:xfrm>
            <a:off x="6096025" y="3138502"/>
            <a:ext cx="2829900" cy="1278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it" sz="2100">
                <a:latin typeface="Arial"/>
                <a:ea typeface="Arial"/>
                <a:cs typeface="Arial"/>
                <a:sym typeface="Arial"/>
              </a:rPr>
              <a:t>Sprint #6</a:t>
            </a:r>
            <a:endParaRPr b="1" sz="2100">
              <a:latin typeface="Arial"/>
              <a:ea typeface="Arial"/>
              <a:cs typeface="Arial"/>
              <a:sym typeface="Arial"/>
            </a:endParaRPr>
          </a:p>
          <a:p>
            <a:pPr indent="0" lvl="0" marL="0" rtl="0" algn="ctr">
              <a:spcBef>
                <a:spcPts val="0"/>
              </a:spcBef>
              <a:spcAft>
                <a:spcPts val="0"/>
              </a:spcAft>
              <a:buNone/>
            </a:pPr>
            <a:r>
              <a:t/>
            </a:r>
            <a:endParaRPr b="1" sz="900">
              <a:latin typeface="Arial"/>
              <a:ea typeface="Arial"/>
              <a:cs typeface="Arial"/>
              <a:sym typeface="Arial"/>
            </a:endParaRPr>
          </a:p>
          <a:p>
            <a:pPr indent="0" lvl="0" marL="0" rtl="0" algn="ctr">
              <a:spcBef>
                <a:spcPts val="0"/>
              </a:spcBef>
              <a:spcAft>
                <a:spcPts val="0"/>
              </a:spcAft>
              <a:buNone/>
            </a:pPr>
            <a:r>
              <a:rPr lang="it" sz="1700">
                <a:latin typeface="Arial"/>
                <a:ea typeface="Arial"/>
                <a:cs typeface="Arial"/>
                <a:sym typeface="Arial"/>
              </a:rPr>
              <a:t>Last </a:t>
            </a:r>
            <a:r>
              <a:rPr lang="it" sz="1700">
                <a:latin typeface="Arial"/>
                <a:ea typeface="Arial"/>
                <a:cs typeface="Arial"/>
                <a:sym typeface="Arial"/>
              </a:rPr>
              <a:t>Functionalities &amp; Polishing of the GUI</a:t>
            </a:r>
            <a:endParaRPr sz="1700">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p:nvPr/>
        </p:nvSpPr>
        <p:spPr>
          <a:xfrm>
            <a:off x="12108" y="1410253"/>
            <a:ext cx="2853300" cy="3050100"/>
          </a:xfrm>
          <a:prstGeom prst="chevron">
            <a:avLst>
              <a:gd fmla="val 47436" name="adj"/>
            </a:avLst>
          </a:prstGeom>
          <a:solidFill>
            <a:srgbClr val="60B0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212121"/>
              </a:solidFill>
              <a:latin typeface="Arial"/>
              <a:ea typeface="Arial"/>
              <a:cs typeface="Arial"/>
              <a:sym typeface="Arial"/>
            </a:endParaRPr>
          </a:p>
        </p:txBody>
      </p:sp>
      <p:sp>
        <p:nvSpPr>
          <p:cNvPr id="353" name="Google Shape;353;p57"/>
          <p:cNvSpPr/>
          <p:nvPr/>
        </p:nvSpPr>
        <p:spPr>
          <a:xfrm>
            <a:off x="-651001" y="1410253"/>
            <a:ext cx="1997400" cy="3050100"/>
          </a:xfrm>
          <a:prstGeom prst="homePlate">
            <a:avLst>
              <a:gd fmla="val 68182" name="adj"/>
            </a:avLst>
          </a:prstGeom>
          <a:solidFill>
            <a:srgbClr val="4B9E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54" name="Google Shape;354;p57"/>
          <p:cNvSpPr/>
          <p:nvPr/>
        </p:nvSpPr>
        <p:spPr>
          <a:xfrm>
            <a:off x="1543026" y="1410252"/>
            <a:ext cx="2853300" cy="3050100"/>
          </a:xfrm>
          <a:prstGeom prst="chevron">
            <a:avLst>
              <a:gd fmla="val 47436" name="adj"/>
            </a:avLst>
          </a:prstGeom>
          <a:solidFill>
            <a:srgbClr val="72C56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212121"/>
              </a:solidFill>
              <a:latin typeface="Arial"/>
              <a:ea typeface="Arial"/>
              <a:cs typeface="Arial"/>
              <a:sym typeface="Arial"/>
            </a:endParaRPr>
          </a:p>
        </p:txBody>
      </p:sp>
      <p:sp>
        <p:nvSpPr>
          <p:cNvPr id="355" name="Google Shape;355;p57"/>
          <p:cNvSpPr/>
          <p:nvPr/>
        </p:nvSpPr>
        <p:spPr>
          <a:xfrm>
            <a:off x="3075099" y="1410252"/>
            <a:ext cx="2853300" cy="3050100"/>
          </a:xfrm>
          <a:prstGeom prst="chevron">
            <a:avLst>
              <a:gd fmla="val 47436" name="adj"/>
            </a:avLst>
          </a:prstGeom>
          <a:solidFill>
            <a:srgbClr val="86D4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212121"/>
              </a:solidFill>
              <a:latin typeface="Arial"/>
              <a:ea typeface="Arial"/>
              <a:cs typeface="Arial"/>
              <a:sym typeface="Arial"/>
            </a:endParaRPr>
          </a:p>
        </p:txBody>
      </p:sp>
      <p:sp>
        <p:nvSpPr>
          <p:cNvPr id="356" name="Google Shape;356;p57"/>
          <p:cNvSpPr/>
          <p:nvPr/>
        </p:nvSpPr>
        <p:spPr>
          <a:xfrm>
            <a:off x="4607171" y="1410251"/>
            <a:ext cx="2853300" cy="3050100"/>
          </a:xfrm>
          <a:prstGeom prst="chevron">
            <a:avLst>
              <a:gd fmla="val 47436" name="adj"/>
            </a:avLst>
          </a:prstGeom>
          <a:solidFill>
            <a:srgbClr val="A0E3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212121"/>
              </a:solidFill>
              <a:latin typeface="Arial"/>
              <a:ea typeface="Arial"/>
              <a:cs typeface="Arial"/>
              <a:sym typeface="Arial"/>
            </a:endParaRPr>
          </a:p>
        </p:txBody>
      </p:sp>
      <p:sp>
        <p:nvSpPr>
          <p:cNvPr id="357" name="Google Shape;357;p57"/>
          <p:cNvSpPr/>
          <p:nvPr/>
        </p:nvSpPr>
        <p:spPr>
          <a:xfrm>
            <a:off x="6139244" y="1410250"/>
            <a:ext cx="2853300" cy="3050100"/>
          </a:xfrm>
          <a:prstGeom prst="chevron">
            <a:avLst>
              <a:gd fmla="val 47436" name="adj"/>
            </a:avLst>
          </a:prstGeom>
          <a:solidFill>
            <a:srgbClr val="B1EE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212121"/>
              </a:solidFill>
              <a:latin typeface="Arial"/>
              <a:ea typeface="Arial"/>
              <a:cs typeface="Arial"/>
              <a:sym typeface="Arial"/>
            </a:endParaRPr>
          </a:p>
        </p:txBody>
      </p:sp>
      <p:sp>
        <p:nvSpPr>
          <p:cNvPr id="358" name="Google Shape;358;p57"/>
          <p:cNvSpPr txBox="1"/>
          <p:nvPr/>
        </p:nvSpPr>
        <p:spPr>
          <a:xfrm>
            <a:off x="88460" y="1577740"/>
            <a:ext cx="1498800" cy="459000"/>
          </a:xfrm>
          <a:prstGeom prst="rect">
            <a:avLst/>
          </a:prstGeom>
          <a:no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it" sz="2000" u="none" cap="none" strike="noStrike">
                <a:solidFill>
                  <a:srgbClr val="282828"/>
                </a:solidFill>
              </a:rPr>
              <a:t>SPRINT 1</a:t>
            </a:r>
            <a:endParaRPr b="1" i="0" sz="2000" u="none" cap="none" strike="noStrike">
              <a:solidFill>
                <a:srgbClr val="282828"/>
              </a:solidFill>
            </a:endParaRPr>
          </a:p>
        </p:txBody>
      </p:sp>
      <p:sp>
        <p:nvSpPr>
          <p:cNvPr id="359" name="Google Shape;359;p57"/>
          <p:cNvSpPr txBox="1"/>
          <p:nvPr/>
        </p:nvSpPr>
        <p:spPr>
          <a:xfrm>
            <a:off x="88460" y="3393931"/>
            <a:ext cx="1498800" cy="510600"/>
          </a:xfrm>
          <a:prstGeom prst="rect">
            <a:avLst/>
          </a:prstGeom>
          <a:noFill/>
          <a:ln>
            <a:noFill/>
          </a:ln>
        </p:spPr>
        <p:txBody>
          <a:bodyPr anchorCtr="0" anchor="ctr" bIns="0" lIns="91425" spcFirstLastPara="1" rIns="91425" wrap="square" tIns="0">
            <a:noAutofit/>
          </a:bodyPr>
          <a:lstStyle/>
          <a:p>
            <a:pPr indent="0" lvl="0" marL="0" rtl="0" algn="ctr">
              <a:lnSpc>
                <a:spcPct val="115000"/>
              </a:lnSpc>
              <a:spcBef>
                <a:spcPts val="0"/>
              </a:spcBef>
              <a:spcAft>
                <a:spcPts val="0"/>
              </a:spcAft>
              <a:buClr>
                <a:schemeClr val="dk1"/>
              </a:buClr>
              <a:buSzPts val="1100"/>
              <a:buFont typeface="Arial"/>
              <a:buNone/>
            </a:pPr>
            <a:r>
              <a:rPr lang="it" sz="1200">
                <a:solidFill>
                  <a:schemeClr val="dk2"/>
                </a:solidFill>
              </a:rPr>
              <a:t>Documentation</a:t>
            </a:r>
            <a:endParaRPr b="0" i="0" sz="1200" u="none" cap="none" strike="noStrike">
              <a:solidFill>
                <a:srgbClr val="000000"/>
              </a:solidFill>
              <a:latin typeface="Anaheim"/>
              <a:ea typeface="Anaheim"/>
              <a:cs typeface="Anaheim"/>
              <a:sym typeface="Anaheim"/>
            </a:endParaRPr>
          </a:p>
        </p:txBody>
      </p:sp>
      <p:sp>
        <p:nvSpPr>
          <p:cNvPr id="360" name="Google Shape;360;p57"/>
          <p:cNvSpPr txBox="1"/>
          <p:nvPr/>
        </p:nvSpPr>
        <p:spPr>
          <a:xfrm>
            <a:off x="1587253" y="2069556"/>
            <a:ext cx="1498800" cy="510600"/>
          </a:xfrm>
          <a:prstGeom prst="rect">
            <a:avLst/>
          </a:prstGeom>
          <a:noFill/>
          <a:ln>
            <a:noFill/>
          </a:ln>
        </p:spPr>
        <p:txBody>
          <a:bodyPr anchorCtr="0" anchor="ctr" bIns="0" lIns="91425" spcFirstLastPara="1" rIns="91425" wrap="square" tIns="0">
            <a:noAutofit/>
          </a:bodyPr>
          <a:lstStyle/>
          <a:p>
            <a:pPr indent="0" lvl="0" marL="0" rtl="0" algn="ctr">
              <a:lnSpc>
                <a:spcPct val="115000"/>
              </a:lnSpc>
              <a:spcBef>
                <a:spcPts val="0"/>
              </a:spcBef>
              <a:spcAft>
                <a:spcPts val="0"/>
              </a:spcAft>
              <a:buClr>
                <a:schemeClr val="dk1"/>
              </a:buClr>
              <a:buSzPts val="1100"/>
              <a:buFont typeface="Arial"/>
              <a:buNone/>
            </a:pPr>
            <a:r>
              <a:rPr lang="it" sz="1200">
                <a:solidFill>
                  <a:schemeClr val="dk2"/>
                </a:solidFill>
              </a:rPr>
              <a:t>System Configuration</a:t>
            </a:r>
            <a:endParaRPr b="0" i="0" sz="1200" u="none" cap="none" strike="noStrike">
              <a:solidFill>
                <a:srgbClr val="000000"/>
              </a:solidFill>
              <a:latin typeface="Anaheim"/>
              <a:ea typeface="Anaheim"/>
              <a:cs typeface="Anaheim"/>
              <a:sym typeface="Anaheim"/>
            </a:endParaRPr>
          </a:p>
        </p:txBody>
      </p:sp>
      <p:sp>
        <p:nvSpPr>
          <p:cNvPr id="361" name="Google Shape;361;p57"/>
          <p:cNvSpPr txBox="1"/>
          <p:nvPr/>
        </p:nvSpPr>
        <p:spPr>
          <a:xfrm>
            <a:off x="1587253" y="3925258"/>
            <a:ext cx="1498800" cy="4590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Clr>
                <a:schemeClr val="dk1"/>
              </a:buClr>
              <a:buSzPts val="2000"/>
              <a:buFont typeface="Arial"/>
              <a:buNone/>
            </a:pPr>
            <a:r>
              <a:rPr b="1" lang="it" sz="2000">
                <a:solidFill>
                  <a:srgbClr val="282828"/>
                </a:solidFill>
              </a:rPr>
              <a:t>SPRINT 2</a:t>
            </a:r>
            <a:endParaRPr sz="2000">
              <a:solidFill>
                <a:srgbClr val="282828"/>
              </a:solidFill>
              <a:latin typeface="Marcellus"/>
              <a:ea typeface="Marcellus"/>
              <a:cs typeface="Marcellus"/>
              <a:sym typeface="Marcellus"/>
            </a:endParaRPr>
          </a:p>
        </p:txBody>
      </p:sp>
      <p:sp>
        <p:nvSpPr>
          <p:cNvPr id="362" name="Google Shape;362;p57"/>
          <p:cNvSpPr txBox="1"/>
          <p:nvPr/>
        </p:nvSpPr>
        <p:spPr>
          <a:xfrm>
            <a:off x="3086047" y="1577740"/>
            <a:ext cx="1498800" cy="4590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Clr>
                <a:schemeClr val="dk1"/>
              </a:buClr>
              <a:buSzPts val="2000"/>
              <a:buFont typeface="Arial"/>
              <a:buNone/>
            </a:pPr>
            <a:r>
              <a:rPr b="1" lang="it" sz="2000">
                <a:solidFill>
                  <a:srgbClr val="282828"/>
                </a:solidFill>
              </a:rPr>
              <a:t>SPRINT 3</a:t>
            </a:r>
            <a:endParaRPr sz="2000">
              <a:solidFill>
                <a:srgbClr val="282828"/>
              </a:solidFill>
              <a:latin typeface="Marcellus"/>
              <a:ea typeface="Marcellus"/>
              <a:cs typeface="Marcellus"/>
              <a:sym typeface="Marcellus"/>
            </a:endParaRPr>
          </a:p>
        </p:txBody>
      </p:sp>
      <p:sp>
        <p:nvSpPr>
          <p:cNvPr id="363" name="Google Shape;363;p57"/>
          <p:cNvSpPr txBox="1"/>
          <p:nvPr/>
        </p:nvSpPr>
        <p:spPr>
          <a:xfrm>
            <a:off x="3086047" y="3393931"/>
            <a:ext cx="1498800" cy="510600"/>
          </a:xfrm>
          <a:prstGeom prst="rect">
            <a:avLst/>
          </a:prstGeom>
          <a:noFill/>
          <a:ln>
            <a:noFill/>
          </a:ln>
        </p:spPr>
        <p:txBody>
          <a:bodyPr anchorCtr="0" anchor="ctr" bIns="0" lIns="91425" spcFirstLastPara="1" rIns="91425" wrap="square" tIns="0">
            <a:noAutofit/>
          </a:bodyPr>
          <a:lstStyle/>
          <a:p>
            <a:pPr indent="0" lvl="0" marL="0" rtl="0" algn="ctr">
              <a:lnSpc>
                <a:spcPct val="115000"/>
              </a:lnSpc>
              <a:spcBef>
                <a:spcPts val="0"/>
              </a:spcBef>
              <a:spcAft>
                <a:spcPts val="0"/>
              </a:spcAft>
              <a:buClr>
                <a:schemeClr val="dk1"/>
              </a:buClr>
              <a:buSzPts val="1100"/>
              <a:buFont typeface="Arial"/>
              <a:buNone/>
            </a:pPr>
            <a:r>
              <a:rPr lang="it" sz="1200">
                <a:solidFill>
                  <a:schemeClr val="dk2"/>
                </a:solidFill>
              </a:rPr>
              <a:t>First set of Core Functionalities</a:t>
            </a:r>
            <a:endParaRPr b="0" i="0" sz="1200" u="none" cap="none" strike="noStrike">
              <a:solidFill>
                <a:srgbClr val="000000"/>
              </a:solidFill>
              <a:latin typeface="Anaheim"/>
              <a:ea typeface="Anaheim"/>
              <a:cs typeface="Anaheim"/>
              <a:sym typeface="Anaheim"/>
            </a:endParaRPr>
          </a:p>
        </p:txBody>
      </p:sp>
      <p:sp>
        <p:nvSpPr>
          <p:cNvPr id="364" name="Google Shape;364;p57"/>
          <p:cNvSpPr txBox="1"/>
          <p:nvPr/>
        </p:nvSpPr>
        <p:spPr>
          <a:xfrm>
            <a:off x="4584840" y="2069556"/>
            <a:ext cx="1498800" cy="510600"/>
          </a:xfrm>
          <a:prstGeom prst="rect">
            <a:avLst/>
          </a:prstGeom>
          <a:noFill/>
          <a:ln>
            <a:noFill/>
          </a:ln>
        </p:spPr>
        <p:txBody>
          <a:bodyPr anchorCtr="0" anchor="ctr" bIns="0" lIns="91425" spcFirstLastPara="1" rIns="91425" wrap="square" tIns="0">
            <a:noAutofit/>
          </a:bodyPr>
          <a:lstStyle/>
          <a:p>
            <a:pPr indent="0" lvl="0" marL="0" rtl="0" algn="ctr">
              <a:lnSpc>
                <a:spcPct val="115000"/>
              </a:lnSpc>
              <a:spcBef>
                <a:spcPts val="0"/>
              </a:spcBef>
              <a:spcAft>
                <a:spcPts val="0"/>
              </a:spcAft>
              <a:buClr>
                <a:schemeClr val="dk1"/>
              </a:buClr>
              <a:buSzPts val="1100"/>
              <a:buFont typeface="Arial"/>
              <a:buNone/>
            </a:pPr>
            <a:r>
              <a:rPr lang="it" sz="1200">
                <a:solidFill>
                  <a:schemeClr val="dk2"/>
                </a:solidFill>
              </a:rPr>
              <a:t>Second set of Core Functionalities</a:t>
            </a:r>
            <a:endParaRPr b="0" i="0" sz="1200" u="none" cap="none" strike="noStrike">
              <a:solidFill>
                <a:srgbClr val="000000"/>
              </a:solidFill>
              <a:latin typeface="Anaheim"/>
              <a:ea typeface="Anaheim"/>
              <a:cs typeface="Anaheim"/>
              <a:sym typeface="Anaheim"/>
            </a:endParaRPr>
          </a:p>
        </p:txBody>
      </p:sp>
      <p:sp>
        <p:nvSpPr>
          <p:cNvPr id="365" name="Google Shape;365;p57"/>
          <p:cNvSpPr txBox="1"/>
          <p:nvPr/>
        </p:nvSpPr>
        <p:spPr>
          <a:xfrm>
            <a:off x="4584840" y="3925258"/>
            <a:ext cx="1498800" cy="4590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Clr>
                <a:schemeClr val="dk1"/>
              </a:buClr>
              <a:buSzPts val="2000"/>
              <a:buFont typeface="Arial"/>
              <a:buNone/>
            </a:pPr>
            <a:r>
              <a:rPr b="1" lang="it" sz="2000">
                <a:solidFill>
                  <a:srgbClr val="282828"/>
                </a:solidFill>
              </a:rPr>
              <a:t>SPRINT 4</a:t>
            </a:r>
            <a:endParaRPr sz="2000">
              <a:solidFill>
                <a:srgbClr val="282828"/>
              </a:solidFill>
              <a:latin typeface="Marcellus"/>
              <a:ea typeface="Marcellus"/>
              <a:cs typeface="Marcellus"/>
              <a:sym typeface="Marcellus"/>
            </a:endParaRPr>
          </a:p>
        </p:txBody>
      </p:sp>
      <p:sp>
        <p:nvSpPr>
          <p:cNvPr id="366" name="Google Shape;366;p57"/>
          <p:cNvSpPr txBox="1"/>
          <p:nvPr/>
        </p:nvSpPr>
        <p:spPr>
          <a:xfrm>
            <a:off x="6083633" y="1577740"/>
            <a:ext cx="1498800" cy="4590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Clr>
                <a:schemeClr val="dk1"/>
              </a:buClr>
              <a:buSzPts val="2000"/>
              <a:buFont typeface="Arial"/>
              <a:buNone/>
            </a:pPr>
            <a:r>
              <a:rPr b="1" lang="it" sz="2000">
                <a:solidFill>
                  <a:srgbClr val="282828"/>
                </a:solidFill>
              </a:rPr>
              <a:t>SPRINT 5</a:t>
            </a:r>
            <a:endParaRPr sz="2000">
              <a:solidFill>
                <a:srgbClr val="282828"/>
              </a:solidFill>
              <a:latin typeface="Marcellus"/>
              <a:ea typeface="Marcellus"/>
              <a:cs typeface="Marcellus"/>
              <a:sym typeface="Marcellus"/>
            </a:endParaRPr>
          </a:p>
        </p:txBody>
      </p:sp>
      <p:sp>
        <p:nvSpPr>
          <p:cNvPr id="367" name="Google Shape;367;p57"/>
          <p:cNvSpPr txBox="1"/>
          <p:nvPr/>
        </p:nvSpPr>
        <p:spPr>
          <a:xfrm>
            <a:off x="6046236" y="3393931"/>
            <a:ext cx="1560600" cy="510600"/>
          </a:xfrm>
          <a:prstGeom prst="rect">
            <a:avLst/>
          </a:prstGeom>
          <a:noFill/>
          <a:ln>
            <a:noFill/>
          </a:ln>
        </p:spPr>
        <p:txBody>
          <a:bodyPr anchorCtr="0" anchor="ctr" bIns="0" lIns="91425" spcFirstLastPara="1" rIns="91425" wrap="square" tIns="0">
            <a:noAutofit/>
          </a:bodyPr>
          <a:lstStyle/>
          <a:p>
            <a:pPr indent="0" lvl="0" marL="0" rtl="0" algn="ctr">
              <a:lnSpc>
                <a:spcPct val="115000"/>
              </a:lnSpc>
              <a:spcBef>
                <a:spcPts val="0"/>
              </a:spcBef>
              <a:spcAft>
                <a:spcPts val="0"/>
              </a:spcAft>
              <a:buClr>
                <a:schemeClr val="dk1"/>
              </a:buClr>
              <a:buSzPts val="1100"/>
              <a:buFont typeface="Arial"/>
              <a:buNone/>
            </a:pPr>
            <a:r>
              <a:rPr lang="it" sz="1200">
                <a:solidFill>
                  <a:schemeClr val="dk2"/>
                </a:solidFill>
              </a:rPr>
              <a:t>Additional Minor Functionalities</a:t>
            </a:r>
            <a:endParaRPr b="0" i="0" sz="1200" u="none" cap="none" strike="noStrike">
              <a:solidFill>
                <a:srgbClr val="000000"/>
              </a:solidFill>
              <a:latin typeface="Anaheim"/>
              <a:ea typeface="Anaheim"/>
              <a:cs typeface="Anaheim"/>
              <a:sym typeface="Anaheim"/>
            </a:endParaRPr>
          </a:p>
        </p:txBody>
      </p:sp>
      <p:cxnSp>
        <p:nvCxnSpPr>
          <p:cNvPr id="368" name="Google Shape;368;p57"/>
          <p:cNvCxnSpPr>
            <a:stCxn id="369" idx="1"/>
            <a:endCxn id="370" idx="3"/>
          </p:cNvCxnSpPr>
          <p:nvPr/>
        </p:nvCxnSpPr>
        <p:spPr>
          <a:xfrm flipH="1" rot="10800000">
            <a:off x="505761" y="3008054"/>
            <a:ext cx="8125500" cy="3000"/>
          </a:xfrm>
          <a:prstGeom prst="straightConnector1">
            <a:avLst/>
          </a:prstGeom>
          <a:noFill/>
          <a:ln cap="flat" cmpd="sng" w="19050">
            <a:solidFill>
              <a:srgbClr val="000000"/>
            </a:solidFill>
            <a:prstDash val="solid"/>
            <a:round/>
            <a:headEnd len="sm" w="sm" type="none"/>
            <a:tailEnd len="sm" w="sm" type="none"/>
          </a:ln>
        </p:spPr>
      </p:cxnSp>
      <p:cxnSp>
        <p:nvCxnSpPr>
          <p:cNvPr id="371" name="Google Shape;371;p57"/>
          <p:cNvCxnSpPr>
            <a:stCxn id="369" idx="0"/>
          </p:cNvCxnSpPr>
          <p:nvPr/>
        </p:nvCxnSpPr>
        <p:spPr>
          <a:xfrm rot="10800000">
            <a:off x="837861" y="2036654"/>
            <a:ext cx="0" cy="651300"/>
          </a:xfrm>
          <a:prstGeom prst="straightConnector1">
            <a:avLst/>
          </a:prstGeom>
          <a:noFill/>
          <a:ln cap="flat" cmpd="sng" w="19050">
            <a:solidFill>
              <a:srgbClr val="212121"/>
            </a:solidFill>
            <a:prstDash val="solid"/>
            <a:round/>
            <a:headEnd len="sm" w="sm" type="none"/>
            <a:tailEnd len="med" w="med" type="stealth"/>
          </a:ln>
        </p:spPr>
      </p:cxnSp>
      <p:cxnSp>
        <p:nvCxnSpPr>
          <p:cNvPr id="372" name="Google Shape;372;p57"/>
          <p:cNvCxnSpPr>
            <a:stCxn id="373" idx="2"/>
            <a:endCxn id="361" idx="0"/>
          </p:cNvCxnSpPr>
          <p:nvPr/>
        </p:nvCxnSpPr>
        <p:spPr>
          <a:xfrm>
            <a:off x="2336655" y="3334154"/>
            <a:ext cx="0" cy="591000"/>
          </a:xfrm>
          <a:prstGeom prst="straightConnector1">
            <a:avLst/>
          </a:prstGeom>
          <a:noFill/>
          <a:ln cap="flat" cmpd="sng" w="19050">
            <a:solidFill>
              <a:srgbClr val="212121"/>
            </a:solidFill>
            <a:prstDash val="solid"/>
            <a:round/>
            <a:headEnd len="sm" w="sm" type="none"/>
            <a:tailEnd len="med" w="med" type="stealth"/>
          </a:ln>
        </p:spPr>
      </p:cxnSp>
      <p:cxnSp>
        <p:nvCxnSpPr>
          <p:cNvPr id="374" name="Google Shape;374;p57"/>
          <p:cNvCxnSpPr>
            <a:stCxn id="375" idx="0"/>
          </p:cNvCxnSpPr>
          <p:nvPr/>
        </p:nvCxnSpPr>
        <p:spPr>
          <a:xfrm rot="10800000">
            <a:off x="3835448" y="2036744"/>
            <a:ext cx="0" cy="648300"/>
          </a:xfrm>
          <a:prstGeom prst="straightConnector1">
            <a:avLst/>
          </a:prstGeom>
          <a:noFill/>
          <a:ln cap="flat" cmpd="sng" w="19050">
            <a:solidFill>
              <a:srgbClr val="212121"/>
            </a:solidFill>
            <a:prstDash val="solid"/>
            <a:round/>
            <a:headEnd len="sm" w="sm" type="none"/>
            <a:tailEnd len="med" w="med" type="stealth"/>
          </a:ln>
        </p:spPr>
      </p:cxnSp>
      <p:cxnSp>
        <p:nvCxnSpPr>
          <p:cNvPr id="376" name="Google Shape;376;p57"/>
          <p:cNvCxnSpPr>
            <a:stCxn id="377" idx="2"/>
            <a:endCxn id="365" idx="0"/>
          </p:cNvCxnSpPr>
          <p:nvPr/>
        </p:nvCxnSpPr>
        <p:spPr>
          <a:xfrm>
            <a:off x="5334241" y="3331244"/>
            <a:ext cx="0" cy="594000"/>
          </a:xfrm>
          <a:prstGeom prst="straightConnector1">
            <a:avLst/>
          </a:prstGeom>
          <a:noFill/>
          <a:ln cap="flat" cmpd="sng" w="19050">
            <a:solidFill>
              <a:srgbClr val="212121"/>
            </a:solidFill>
            <a:prstDash val="solid"/>
            <a:round/>
            <a:headEnd len="sm" w="sm" type="none"/>
            <a:tailEnd len="med" w="med" type="stealth"/>
          </a:ln>
        </p:spPr>
      </p:cxnSp>
      <p:cxnSp>
        <p:nvCxnSpPr>
          <p:cNvPr id="378" name="Google Shape;378;p57"/>
          <p:cNvCxnSpPr>
            <a:stCxn id="379" idx="0"/>
          </p:cNvCxnSpPr>
          <p:nvPr/>
        </p:nvCxnSpPr>
        <p:spPr>
          <a:xfrm rot="10800000">
            <a:off x="6833035" y="2036654"/>
            <a:ext cx="0" cy="651300"/>
          </a:xfrm>
          <a:prstGeom prst="straightConnector1">
            <a:avLst/>
          </a:prstGeom>
          <a:noFill/>
          <a:ln cap="flat" cmpd="sng" w="19050">
            <a:solidFill>
              <a:srgbClr val="212121"/>
            </a:solidFill>
            <a:prstDash val="solid"/>
            <a:round/>
            <a:headEnd len="sm" w="sm" type="none"/>
            <a:tailEnd len="med" w="med" type="stealth"/>
          </a:ln>
        </p:spPr>
      </p:cxnSp>
      <p:sp>
        <p:nvSpPr>
          <p:cNvPr id="369" name="Google Shape;369;p57"/>
          <p:cNvSpPr/>
          <p:nvPr/>
        </p:nvSpPr>
        <p:spPr>
          <a:xfrm>
            <a:off x="505761" y="2687954"/>
            <a:ext cx="664200" cy="646200"/>
          </a:xfrm>
          <a:prstGeom prst="rect">
            <a:avLst/>
          </a:prstGeom>
          <a:solidFill>
            <a:srgbClr val="FEFFF9"/>
          </a:solidFill>
          <a:ln cap="flat" cmpd="sng" w="19050">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7"/>
          <p:cNvSpPr/>
          <p:nvPr/>
        </p:nvSpPr>
        <p:spPr>
          <a:xfrm>
            <a:off x="2004555" y="2687954"/>
            <a:ext cx="664200" cy="646200"/>
          </a:xfrm>
          <a:prstGeom prst="rect">
            <a:avLst/>
          </a:prstGeom>
          <a:solidFill>
            <a:srgbClr val="FEFFF9"/>
          </a:solidFill>
          <a:ln cap="flat" cmpd="sng" w="19050">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57"/>
          <p:cNvSpPr/>
          <p:nvPr/>
        </p:nvSpPr>
        <p:spPr>
          <a:xfrm>
            <a:off x="3503348" y="2685044"/>
            <a:ext cx="664200" cy="646200"/>
          </a:xfrm>
          <a:prstGeom prst="rect">
            <a:avLst/>
          </a:prstGeom>
          <a:solidFill>
            <a:srgbClr val="FEFFF9"/>
          </a:solidFill>
          <a:ln cap="flat" cmpd="sng" w="19050">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57"/>
          <p:cNvSpPr/>
          <p:nvPr/>
        </p:nvSpPr>
        <p:spPr>
          <a:xfrm>
            <a:off x="5002141" y="2685044"/>
            <a:ext cx="664200" cy="646200"/>
          </a:xfrm>
          <a:prstGeom prst="rect">
            <a:avLst/>
          </a:prstGeom>
          <a:solidFill>
            <a:srgbClr val="FEFFF9"/>
          </a:solidFill>
          <a:ln cap="flat" cmpd="sng" w="19050">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57"/>
          <p:cNvSpPr/>
          <p:nvPr/>
        </p:nvSpPr>
        <p:spPr>
          <a:xfrm>
            <a:off x="6500935" y="2687954"/>
            <a:ext cx="664200" cy="646200"/>
          </a:xfrm>
          <a:prstGeom prst="rect">
            <a:avLst/>
          </a:prstGeom>
          <a:solidFill>
            <a:srgbClr val="FEFFF9"/>
          </a:solidFill>
          <a:ln cap="flat" cmpd="sng" w="19050">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57"/>
          <p:cNvPicPr preferRelativeResize="0"/>
          <p:nvPr/>
        </p:nvPicPr>
        <p:blipFill rotWithShape="1">
          <a:blip r:embed="rId3">
            <a:alphaModFix amt="70000"/>
          </a:blip>
          <a:srcRect b="23552" l="6606" r="8032" t="9270"/>
          <a:stretch/>
        </p:blipFill>
        <p:spPr>
          <a:xfrm>
            <a:off x="577508" y="2808650"/>
            <a:ext cx="520688" cy="398725"/>
          </a:xfrm>
          <a:prstGeom prst="rect">
            <a:avLst/>
          </a:prstGeom>
          <a:noFill/>
          <a:ln>
            <a:noFill/>
          </a:ln>
        </p:spPr>
      </p:pic>
      <p:pic>
        <p:nvPicPr>
          <p:cNvPr id="381" name="Google Shape;381;p57"/>
          <p:cNvPicPr preferRelativeResize="0"/>
          <p:nvPr/>
        </p:nvPicPr>
        <p:blipFill rotWithShape="1">
          <a:blip r:embed="rId4">
            <a:alphaModFix amt="70000"/>
          </a:blip>
          <a:srcRect b="14272" l="9975" r="8458" t="2115"/>
          <a:stretch/>
        </p:blipFill>
        <p:spPr>
          <a:xfrm>
            <a:off x="3586941" y="2753408"/>
            <a:ext cx="517689" cy="516385"/>
          </a:xfrm>
          <a:prstGeom prst="rect">
            <a:avLst/>
          </a:prstGeom>
          <a:noFill/>
          <a:ln>
            <a:noFill/>
          </a:ln>
        </p:spPr>
      </p:pic>
      <p:pic>
        <p:nvPicPr>
          <p:cNvPr id="382" name="Google Shape;382;p57"/>
          <p:cNvPicPr preferRelativeResize="0"/>
          <p:nvPr/>
        </p:nvPicPr>
        <p:blipFill rotWithShape="1">
          <a:blip r:embed="rId5">
            <a:alphaModFix amt="70000"/>
          </a:blip>
          <a:srcRect b="19858" l="6524" r="8636" t="6373"/>
          <a:stretch/>
        </p:blipFill>
        <p:spPr>
          <a:xfrm>
            <a:off x="6595118" y="2799940"/>
            <a:ext cx="475815" cy="402582"/>
          </a:xfrm>
          <a:prstGeom prst="rect">
            <a:avLst/>
          </a:prstGeom>
          <a:noFill/>
          <a:ln>
            <a:noFill/>
          </a:ln>
        </p:spPr>
      </p:pic>
      <p:sp>
        <p:nvSpPr>
          <p:cNvPr id="383" name="Google Shape;383;p57"/>
          <p:cNvSpPr/>
          <p:nvPr/>
        </p:nvSpPr>
        <p:spPr>
          <a:xfrm>
            <a:off x="7675900" y="1410250"/>
            <a:ext cx="2853300" cy="3050100"/>
          </a:xfrm>
          <a:prstGeom prst="chevron">
            <a:avLst>
              <a:gd fmla="val 47436" name="adj"/>
            </a:avLst>
          </a:prstGeom>
          <a:solidFill>
            <a:srgbClr val="C4FF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212121"/>
              </a:solidFill>
              <a:latin typeface="Arial"/>
              <a:ea typeface="Arial"/>
              <a:cs typeface="Arial"/>
              <a:sym typeface="Arial"/>
            </a:endParaRPr>
          </a:p>
        </p:txBody>
      </p:sp>
      <p:sp>
        <p:nvSpPr>
          <p:cNvPr id="384" name="Google Shape;384;p57"/>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3100"/>
              <a:t>Sprint Planning &amp; Goals - General Summary</a:t>
            </a:r>
            <a:endParaRPr sz="3100"/>
          </a:p>
        </p:txBody>
      </p:sp>
      <p:sp>
        <p:nvSpPr>
          <p:cNvPr id="385" name="Google Shape;385;p57"/>
          <p:cNvSpPr txBox="1"/>
          <p:nvPr/>
        </p:nvSpPr>
        <p:spPr>
          <a:xfrm>
            <a:off x="7549743" y="2069556"/>
            <a:ext cx="1498800" cy="510600"/>
          </a:xfrm>
          <a:prstGeom prst="rect">
            <a:avLst/>
          </a:prstGeom>
          <a:noFill/>
          <a:ln>
            <a:noFill/>
          </a:ln>
        </p:spPr>
        <p:txBody>
          <a:bodyPr anchorCtr="0" anchor="ctr" bIns="0" lIns="91425" spcFirstLastPara="1" rIns="91425" wrap="square" tIns="0">
            <a:noAutofit/>
          </a:bodyPr>
          <a:lstStyle/>
          <a:p>
            <a:pPr indent="0" lvl="0" marL="0" rtl="0" algn="ctr">
              <a:lnSpc>
                <a:spcPct val="115000"/>
              </a:lnSpc>
              <a:spcBef>
                <a:spcPts val="0"/>
              </a:spcBef>
              <a:spcAft>
                <a:spcPts val="0"/>
              </a:spcAft>
              <a:buClr>
                <a:schemeClr val="dk1"/>
              </a:buClr>
              <a:buSzPts val="1100"/>
              <a:buFont typeface="Arial"/>
              <a:buNone/>
            </a:pPr>
            <a:r>
              <a:rPr lang="it" sz="1200">
                <a:solidFill>
                  <a:schemeClr val="dk2"/>
                </a:solidFill>
              </a:rPr>
              <a:t>Last Functionalities &amp; Polishing of GUI</a:t>
            </a:r>
            <a:endParaRPr b="0" i="0" sz="1200" u="none" cap="none" strike="noStrike">
              <a:solidFill>
                <a:srgbClr val="000000"/>
              </a:solidFill>
              <a:latin typeface="Anaheim"/>
              <a:ea typeface="Anaheim"/>
              <a:cs typeface="Anaheim"/>
              <a:sym typeface="Anaheim"/>
            </a:endParaRPr>
          </a:p>
        </p:txBody>
      </p:sp>
      <p:sp>
        <p:nvSpPr>
          <p:cNvPr id="386" name="Google Shape;386;p57"/>
          <p:cNvSpPr txBox="1"/>
          <p:nvPr/>
        </p:nvSpPr>
        <p:spPr>
          <a:xfrm>
            <a:off x="7549743" y="3925258"/>
            <a:ext cx="1498800" cy="4590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Clr>
                <a:schemeClr val="dk1"/>
              </a:buClr>
              <a:buSzPts val="2000"/>
              <a:buFont typeface="Arial"/>
              <a:buNone/>
            </a:pPr>
            <a:r>
              <a:rPr b="1" lang="it" sz="2000">
                <a:solidFill>
                  <a:srgbClr val="282828"/>
                </a:solidFill>
              </a:rPr>
              <a:t>SPRINT 6</a:t>
            </a:r>
            <a:endParaRPr sz="2000">
              <a:solidFill>
                <a:srgbClr val="282828"/>
              </a:solidFill>
              <a:latin typeface="Marcellus"/>
              <a:ea typeface="Marcellus"/>
              <a:cs typeface="Marcellus"/>
              <a:sym typeface="Marcellus"/>
            </a:endParaRPr>
          </a:p>
        </p:txBody>
      </p:sp>
      <p:cxnSp>
        <p:nvCxnSpPr>
          <p:cNvPr id="387" name="Google Shape;387;p57"/>
          <p:cNvCxnSpPr>
            <a:stCxn id="370" idx="2"/>
            <a:endCxn id="386" idx="0"/>
          </p:cNvCxnSpPr>
          <p:nvPr/>
        </p:nvCxnSpPr>
        <p:spPr>
          <a:xfrm>
            <a:off x="8299144" y="3331244"/>
            <a:ext cx="0" cy="594000"/>
          </a:xfrm>
          <a:prstGeom prst="straightConnector1">
            <a:avLst/>
          </a:prstGeom>
          <a:noFill/>
          <a:ln cap="flat" cmpd="sng" w="19050">
            <a:solidFill>
              <a:srgbClr val="212121"/>
            </a:solidFill>
            <a:prstDash val="solid"/>
            <a:round/>
            <a:headEnd len="sm" w="sm" type="none"/>
            <a:tailEnd len="med" w="med" type="stealth"/>
          </a:ln>
        </p:spPr>
      </p:cxnSp>
      <p:sp>
        <p:nvSpPr>
          <p:cNvPr id="370" name="Google Shape;370;p57"/>
          <p:cNvSpPr/>
          <p:nvPr/>
        </p:nvSpPr>
        <p:spPr>
          <a:xfrm>
            <a:off x="7967044" y="2685044"/>
            <a:ext cx="664200" cy="646200"/>
          </a:xfrm>
          <a:prstGeom prst="rect">
            <a:avLst/>
          </a:prstGeom>
          <a:solidFill>
            <a:srgbClr val="FEFFF9"/>
          </a:solidFill>
          <a:ln cap="flat" cmpd="sng" w="19050">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8" name="Google Shape;388;p57"/>
          <p:cNvPicPr preferRelativeResize="0"/>
          <p:nvPr/>
        </p:nvPicPr>
        <p:blipFill rotWithShape="1">
          <a:blip r:embed="rId4">
            <a:alphaModFix amt="70000"/>
          </a:blip>
          <a:srcRect b="14272" l="9975" r="8458" t="2115"/>
          <a:stretch/>
        </p:blipFill>
        <p:spPr>
          <a:xfrm>
            <a:off x="5076950" y="2753408"/>
            <a:ext cx="517689" cy="516385"/>
          </a:xfrm>
          <a:prstGeom prst="rect">
            <a:avLst/>
          </a:prstGeom>
          <a:noFill/>
          <a:ln>
            <a:noFill/>
          </a:ln>
        </p:spPr>
      </p:pic>
      <p:pic>
        <p:nvPicPr>
          <p:cNvPr id="389" name="Google Shape;389;p57"/>
          <p:cNvPicPr preferRelativeResize="0"/>
          <p:nvPr/>
        </p:nvPicPr>
        <p:blipFill rotWithShape="1">
          <a:blip r:embed="rId6">
            <a:alphaModFix amt="70000"/>
          </a:blip>
          <a:srcRect b="21123" l="13203" r="13606" t="7248"/>
          <a:stretch/>
        </p:blipFill>
        <p:spPr>
          <a:xfrm>
            <a:off x="2088745" y="2763968"/>
            <a:ext cx="498256" cy="474523"/>
          </a:xfrm>
          <a:prstGeom prst="rect">
            <a:avLst/>
          </a:prstGeom>
          <a:noFill/>
          <a:ln>
            <a:noFill/>
          </a:ln>
        </p:spPr>
      </p:pic>
      <p:pic>
        <p:nvPicPr>
          <p:cNvPr id="390" name="Google Shape;390;p57"/>
          <p:cNvPicPr preferRelativeResize="0"/>
          <p:nvPr/>
        </p:nvPicPr>
        <p:blipFill rotWithShape="1">
          <a:blip r:embed="rId7">
            <a:alphaModFix amt="70000"/>
          </a:blip>
          <a:srcRect b="13397" l="2654" r="5812" t="0"/>
          <a:stretch/>
        </p:blipFill>
        <p:spPr>
          <a:xfrm>
            <a:off x="8071512" y="2800698"/>
            <a:ext cx="450343" cy="41462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graphicFrame>
        <p:nvGraphicFramePr>
          <p:cNvPr id="395" name="Google Shape;395;p58"/>
          <p:cNvGraphicFramePr/>
          <p:nvPr/>
        </p:nvGraphicFramePr>
        <p:xfrm>
          <a:off x="228575" y="270513"/>
          <a:ext cx="3000000" cy="3000000"/>
        </p:xfrm>
        <a:graphic>
          <a:graphicData uri="http://schemas.openxmlformats.org/drawingml/2006/table">
            <a:tbl>
              <a:tblPr>
                <a:noFill/>
                <a:tableStyleId>{92F2738C-1372-4557-9D46-9083F3DE5DFE}</a:tableStyleId>
              </a:tblPr>
              <a:tblGrid>
                <a:gridCol w="1367800"/>
                <a:gridCol w="670300"/>
                <a:gridCol w="887700"/>
                <a:gridCol w="1503650"/>
                <a:gridCol w="1231925"/>
                <a:gridCol w="1231925"/>
                <a:gridCol w="1793525"/>
              </a:tblGrid>
              <a:tr h="276050">
                <a:tc gridSpan="7">
                  <a:txBody>
                    <a:bodyPr/>
                    <a:lstStyle/>
                    <a:p>
                      <a:pPr indent="0" lvl="0" marL="0" rtl="0" algn="l">
                        <a:lnSpc>
                          <a:spcPct val="115000"/>
                        </a:lnSpc>
                        <a:spcBef>
                          <a:spcPts val="0"/>
                        </a:spcBef>
                        <a:spcAft>
                          <a:spcPts val="0"/>
                        </a:spcAft>
                        <a:buNone/>
                      </a:pPr>
                      <a:r>
                        <a:rPr b="1" lang="it" sz="1600">
                          <a:solidFill>
                            <a:srgbClr val="434343"/>
                          </a:solidFill>
                        </a:rPr>
                        <a:t>Sprint 1</a:t>
                      </a:r>
                      <a:endParaRPr b="1" sz="1600">
                        <a:solidFill>
                          <a:srgbClr val="434343"/>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hMerge="1"/>
                <a:tc hMerge="1"/>
                <a:tc hMerge="1"/>
                <a:tc hMerge="1"/>
                <a:tc hMerge="1"/>
              </a:tr>
              <a:tr h="173275">
                <a:tc gridSpan="2">
                  <a:txBody>
                    <a:bodyPr/>
                    <a:lstStyle/>
                    <a:p>
                      <a:pPr indent="0" lvl="0" marL="0" rtl="0" algn="l">
                        <a:lnSpc>
                          <a:spcPct val="115000"/>
                        </a:lnSpc>
                        <a:spcBef>
                          <a:spcPts val="0"/>
                        </a:spcBef>
                        <a:spcAft>
                          <a:spcPts val="0"/>
                        </a:spcAft>
                        <a:buNone/>
                      </a:pPr>
                      <a:r>
                        <a:rPr b="1" lang="it" sz="1000">
                          <a:solidFill>
                            <a:srgbClr val="666666"/>
                          </a:solidFill>
                        </a:rPr>
                        <a:t>Name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Initial Sprint</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sz="1000"/>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0"/>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rowSpan="4">
                  <a:txBody>
                    <a:bodyPr/>
                    <a:lstStyle/>
                    <a:p>
                      <a:pPr indent="0" lvl="0" marL="0" rtl="0" algn="ctr">
                        <a:lnSpc>
                          <a:spcPct val="115000"/>
                        </a:lnSpc>
                        <a:spcBef>
                          <a:spcPts val="0"/>
                        </a:spcBef>
                        <a:spcAft>
                          <a:spcPts val="0"/>
                        </a:spcAft>
                        <a:buNone/>
                      </a:pPr>
                      <a:r>
                        <a:rPr b="1" lang="it" sz="3000">
                          <a:solidFill>
                            <a:srgbClr val="B7B7B7"/>
                          </a:solidFill>
                        </a:rPr>
                        <a:t>0</a:t>
                      </a:r>
                      <a:endParaRPr b="1" sz="3000">
                        <a:solidFill>
                          <a:srgbClr val="B7B7B7"/>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42675">
                <a:tc gridSpan="2">
                  <a:txBody>
                    <a:bodyPr/>
                    <a:lstStyle/>
                    <a:p>
                      <a:pPr indent="0" lvl="0" marL="0" rtl="0" algn="l">
                        <a:lnSpc>
                          <a:spcPct val="115000"/>
                        </a:lnSpc>
                        <a:spcBef>
                          <a:spcPts val="0"/>
                        </a:spcBef>
                        <a:spcAft>
                          <a:spcPts val="0"/>
                        </a:spcAft>
                        <a:buNone/>
                      </a:pPr>
                      <a:r>
                        <a:rPr b="1" lang="it" sz="1000">
                          <a:solidFill>
                            <a:srgbClr val="666666"/>
                          </a:solidFill>
                        </a:rPr>
                        <a:t>Goal</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Define basic functionalities and documentation</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lnSpc>
                          <a:spcPct val="115000"/>
                        </a:lnSpc>
                        <a:spcBef>
                          <a:spcPts val="0"/>
                        </a:spcBef>
                        <a:spcAft>
                          <a:spcPts val="0"/>
                        </a:spcAft>
                        <a:buNone/>
                      </a:pPr>
                      <a:r>
                        <a:rPr b="1" lang="it" sz="1000">
                          <a:solidFill>
                            <a:srgbClr val="666666"/>
                          </a:solidFill>
                        </a:rPr>
                        <a:t>Duration</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000">
                          <a:solidFill>
                            <a:srgbClr val="666666"/>
                          </a:solidFill>
                        </a:rPr>
                        <a:t>8 working days</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r>
              <a:tr h="262650">
                <a:tc gridSpan="2">
                  <a:txBody>
                    <a:bodyPr/>
                    <a:lstStyle/>
                    <a:p>
                      <a:pPr indent="0" lvl="0" marL="0" rtl="0" algn="l">
                        <a:lnSpc>
                          <a:spcPct val="115000"/>
                        </a:lnSpc>
                        <a:spcBef>
                          <a:spcPts val="0"/>
                        </a:spcBef>
                        <a:spcAft>
                          <a:spcPts val="0"/>
                        </a:spcAft>
                        <a:buNone/>
                      </a:pPr>
                      <a:r>
                        <a:rPr b="1" lang="it" sz="1000">
                          <a:solidFill>
                            <a:srgbClr val="666666"/>
                          </a:solidFill>
                        </a:rPr>
                        <a:t>Process improvement</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Improve the estimation of the work</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lnSpc>
                          <a:spcPct val="115000"/>
                        </a:lnSpc>
                        <a:spcBef>
                          <a:spcPts val="0"/>
                        </a:spcBef>
                        <a:spcAft>
                          <a:spcPts val="0"/>
                        </a:spcAft>
                        <a:buNone/>
                      </a:pPr>
                      <a:r>
                        <a:rPr b="1" lang="it" sz="1000">
                          <a:solidFill>
                            <a:srgbClr val="666666"/>
                          </a:solidFill>
                        </a:rPr>
                        <a:t>Things</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000">
                          <a:solidFill>
                            <a:srgbClr val="666666"/>
                          </a:solidFill>
                        </a:rPr>
                        <a:t>5 things</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r>
              <a:tr h="291475">
                <a:tc gridSpan="2">
                  <a:txBody>
                    <a:bodyPr/>
                    <a:lstStyle/>
                    <a:p>
                      <a:pPr indent="0" lvl="0" marL="0" rtl="0" algn="l">
                        <a:lnSpc>
                          <a:spcPct val="115000"/>
                        </a:lnSpc>
                        <a:spcBef>
                          <a:spcPts val="0"/>
                        </a:spcBef>
                        <a:spcAft>
                          <a:spcPts val="0"/>
                        </a:spcAft>
                        <a:buNone/>
                      </a:pPr>
                      <a:r>
                        <a:rPr b="1" lang="it" sz="1000">
                          <a:solidFill>
                            <a:srgbClr val="666666"/>
                          </a:solidFill>
                        </a:rPr>
                        <a:t>Start Date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20/09/2023</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lnSpc>
                          <a:spcPct val="115000"/>
                        </a:lnSpc>
                        <a:spcBef>
                          <a:spcPts val="0"/>
                        </a:spcBef>
                        <a:spcAft>
                          <a:spcPts val="0"/>
                        </a:spcAft>
                        <a:buNone/>
                      </a:pPr>
                      <a:r>
                        <a:rPr b="1" lang="it" sz="1000">
                          <a:solidFill>
                            <a:srgbClr val="666666"/>
                          </a:solidFill>
                        </a:rPr>
                        <a:t>Story Points</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000">
                          <a:solidFill>
                            <a:srgbClr val="666666"/>
                          </a:solidFill>
                        </a:rPr>
                        <a:t>47 points</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r>
              <a:tr h="209400">
                <a:tc gridSpan="2">
                  <a:txBody>
                    <a:bodyPr/>
                    <a:lstStyle/>
                    <a:p>
                      <a:pPr indent="0" lvl="0" marL="0" rtl="0" algn="l">
                        <a:lnSpc>
                          <a:spcPct val="115000"/>
                        </a:lnSpc>
                        <a:spcBef>
                          <a:spcPts val="0"/>
                        </a:spcBef>
                        <a:spcAft>
                          <a:spcPts val="0"/>
                        </a:spcAft>
                        <a:buNone/>
                      </a:pPr>
                      <a:r>
                        <a:rPr b="1" lang="it" sz="1000">
                          <a:solidFill>
                            <a:srgbClr val="666666"/>
                          </a:solidFill>
                        </a:rPr>
                        <a:t>End Date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29/09/2023</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sz="1000"/>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200">
                          <a:solidFill>
                            <a:srgbClr val="B7B7B7"/>
                          </a:solidFill>
                        </a:rPr>
                        <a:t>days left</a:t>
                      </a:r>
                      <a:endParaRPr sz="1200">
                        <a:solidFill>
                          <a:srgbClr val="B7B7B7"/>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76050">
                <a:tc gridSpan="7">
                  <a:txBody>
                    <a:bodyPr/>
                    <a:lstStyle/>
                    <a:p>
                      <a:pPr indent="0" lvl="0" marL="0" rtl="0" algn="l">
                        <a:lnSpc>
                          <a:spcPct val="115000"/>
                        </a:lnSpc>
                        <a:spcBef>
                          <a:spcPts val="0"/>
                        </a:spcBef>
                        <a:spcAft>
                          <a:spcPts val="0"/>
                        </a:spcAft>
                        <a:buNone/>
                      </a:pPr>
                      <a:r>
                        <a:rPr b="1" lang="it" sz="1600">
                          <a:solidFill>
                            <a:srgbClr val="434343"/>
                          </a:solidFill>
                        </a:rPr>
                        <a:t>Sprint Metrics</a:t>
                      </a:r>
                      <a:endParaRPr b="1" sz="1600">
                        <a:solidFill>
                          <a:srgbClr val="434343"/>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hMerge="1"/>
                <a:tc hMerge="1"/>
                <a:tc hMerge="1"/>
                <a:tc hMerge="1"/>
                <a:tc hMerge="1"/>
              </a:tr>
              <a:tr h="173275">
                <a:tc gridSpan="2">
                  <a:txBody>
                    <a:bodyPr/>
                    <a:lstStyle/>
                    <a:p>
                      <a:pPr indent="0" lvl="0" marL="0" rtl="0" algn="l">
                        <a:lnSpc>
                          <a:spcPct val="115000"/>
                        </a:lnSpc>
                        <a:spcBef>
                          <a:spcPts val="0"/>
                        </a:spcBef>
                        <a:spcAft>
                          <a:spcPts val="0"/>
                        </a:spcAft>
                        <a:buNone/>
                      </a:pPr>
                      <a:r>
                        <a:rPr lang="it" sz="1000">
                          <a:solidFill>
                            <a:srgbClr val="666666"/>
                          </a:solidFill>
                        </a:rPr>
                        <a:t>Things Planned</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5</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rowSpan="3">
                  <a:txBody>
                    <a:bodyPr/>
                    <a:lstStyle/>
                    <a:p>
                      <a:pPr indent="0" lvl="0" marL="0" rtl="0" algn="l">
                        <a:lnSpc>
                          <a:spcPct val="115000"/>
                        </a:lnSpc>
                        <a:spcBef>
                          <a:spcPts val="0"/>
                        </a:spcBef>
                        <a:spcAft>
                          <a:spcPts val="0"/>
                        </a:spcAft>
                        <a:buNone/>
                      </a:pPr>
                      <a:r>
                        <a:rPr b="1" lang="it" sz="1000">
                          <a:solidFill>
                            <a:srgbClr val="666666"/>
                          </a:solidFill>
                        </a:rPr>
                        <a:t>Key Achievements</a:t>
                      </a:r>
                      <a:endParaRPr b="1"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3" rowSpan="3">
                  <a:txBody>
                    <a:bodyPr/>
                    <a:lstStyle/>
                    <a:p>
                      <a:pPr indent="0" lvl="0" marL="0" rtl="0" algn="l">
                        <a:lnSpc>
                          <a:spcPct val="115000"/>
                        </a:lnSpc>
                        <a:spcBef>
                          <a:spcPts val="0"/>
                        </a:spcBef>
                        <a:spcAft>
                          <a:spcPts val="0"/>
                        </a:spcAft>
                        <a:buNone/>
                      </a:pPr>
                      <a:r>
                        <a:rPr lang="it" sz="1000">
                          <a:solidFill>
                            <a:srgbClr val="666666"/>
                          </a:solidFill>
                        </a:rPr>
                        <a:t>The task plan for this sprint was correctly completed. The general conceptions and the documentations of the Project have been defined.</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rowSpan="3" hMerge="1"/>
                <a:tc rowSpan="3" hMerge="1"/>
              </a:tr>
              <a:tr h="173275">
                <a:tc gridSpan="2">
                  <a:txBody>
                    <a:bodyPr/>
                    <a:lstStyle/>
                    <a:p>
                      <a:pPr indent="0" lvl="0" marL="0" rtl="0" algn="l">
                        <a:lnSpc>
                          <a:spcPct val="115000"/>
                        </a:lnSpc>
                        <a:spcBef>
                          <a:spcPts val="0"/>
                        </a:spcBef>
                        <a:spcAft>
                          <a:spcPts val="0"/>
                        </a:spcAft>
                        <a:buNone/>
                      </a:pPr>
                      <a:r>
                        <a:rPr lang="it" sz="1000">
                          <a:solidFill>
                            <a:srgbClr val="666666"/>
                          </a:solidFill>
                        </a:rPr>
                        <a:t>Points Planned</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47</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173275">
                <a:tc gridSpan="2">
                  <a:txBody>
                    <a:bodyPr/>
                    <a:lstStyle/>
                    <a:p>
                      <a:pPr indent="0" lvl="0" marL="0" rtl="0" algn="l">
                        <a:lnSpc>
                          <a:spcPct val="115000"/>
                        </a:lnSpc>
                        <a:spcBef>
                          <a:spcPts val="0"/>
                        </a:spcBef>
                        <a:spcAft>
                          <a:spcPts val="0"/>
                        </a:spcAft>
                        <a:buNone/>
                      </a:pPr>
                      <a:r>
                        <a:rPr lang="it" sz="1000">
                          <a:solidFill>
                            <a:srgbClr val="666666"/>
                          </a:solidFill>
                        </a:rPr>
                        <a:t>Things done:</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hMerge="1"/>
                <a:tc>
                  <a:txBody>
                    <a:bodyPr/>
                    <a:lstStyle/>
                    <a:p>
                      <a:pPr indent="0" lvl="0" marL="0" rtl="0" algn="ctr">
                        <a:lnSpc>
                          <a:spcPct val="115000"/>
                        </a:lnSpc>
                        <a:spcBef>
                          <a:spcPts val="0"/>
                        </a:spcBef>
                        <a:spcAft>
                          <a:spcPts val="0"/>
                        </a:spcAft>
                        <a:buNone/>
                      </a:pPr>
                      <a:r>
                        <a:rPr lang="it" sz="1000">
                          <a:solidFill>
                            <a:srgbClr val="666666"/>
                          </a:solidFill>
                        </a:rPr>
                        <a:t>5</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173275">
                <a:tc gridSpan="2">
                  <a:txBody>
                    <a:bodyPr/>
                    <a:lstStyle/>
                    <a:p>
                      <a:pPr indent="0" lvl="0" marL="0" rtl="0" algn="l">
                        <a:lnSpc>
                          <a:spcPct val="115000"/>
                        </a:lnSpc>
                        <a:spcBef>
                          <a:spcPts val="0"/>
                        </a:spcBef>
                        <a:spcAft>
                          <a:spcPts val="0"/>
                        </a:spcAft>
                        <a:buNone/>
                      </a:pPr>
                      <a:r>
                        <a:rPr lang="it" sz="1000">
                          <a:solidFill>
                            <a:srgbClr val="666666"/>
                          </a:solidFill>
                        </a:rPr>
                        <a:t>Things left:</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0</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rowSpan="3">
                  <a:txBody>
                    <a:bodyPr/>
                    <a:lstStyle/>
                    <a:p>
                      <a:pPr indent="0" lvl="0" marL="0" rtl="0" algn="l">
                        <a:lnSpc>
                          <a:spcPct val="115000"/>
                        </a:lnSpc>
                        <a:spcBef>
                          <a:spcPts val="0"/>
                        </a:spcBef>
                        <a:spcAft>
                          <a:spcPts val="0"/>
                        </a:spcAft>
                        <a:buNone/>
                      </a:pPr>
                      <a:r>
                        <a:rPr b="1" lang="it" sz="1000">
                          <a:solidFill>
                            <a:srgbClr val="666666"/>
                          </a:solidFill>
                        </a:rPr>
                        <a:t>Performance Summary</a:t>
                      </a:r>
                      <a:endParaRPr b="1"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3" rowSpan="3">
                  <a:txBody>
                    <a:bodyPr/>
                    <a:lstStyle/>
                    <a:p>
                      <a:pPr indent="0" lvl="0" marL="0" rtl="0" algn="l">
                        <a:lnSpc>
                          <a:spcPct val="115000"/>
                        </a:lnSpc>
                        <a:spcBef>
                          <a:spcPts val="0"/>
                        </a:spcBef>
                        <a:spcAft>
                          <a:spcPts val="0"/>
                        </a:spcAft>
                        <a:buNone/>
                      </a:pPr>
                      <a:r>
                        <a:rPr lang="it" sz="1000">
                          <a:solidFill>
                            <a:srgbClr val="666666"/>
                          </a:solidFill>
                        </a:rPr>
                        <a:t>The tasks we identified requested the same amount of hours we initially planned.</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rowSpan="3" hMerge="1"/>
                <a:tc rowSpan="3" hMerge="1"/>
              </a:tr>
              <a:tr h="173275">
                <a:tc gridSpan="2">
                  <a:txBody>
                    <a:bodyPr/>
                    <a:lstStyle/>
                    <a:p>
                      <a:pPr indent="0" lvl="0" marL="0" rtl="0" algn="l">
                        <a:lnSpc>
                          <a:spcPct val="115000"/>
                        </a:lnSpc>
                        <a:spcBef>
                          <a:spcPts val="0"/>
                        </a:spcBef>
                        <a:spcAft>
                          <a:spcPts val="0"/>
                        </a:spcAft>
                        <a:buNone/>
                      </a:pPr>
                      <a:r>
                        <a:rPr lang="it" sz="1000">
                          <a:solidFill>
                            <a:srgbClr val="666666"/>
                          </a:solidFill>
                        </a:rPr>
                        <a:t>Story Points done</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hMerge="1"/>
                <a:tc>
                  <a:txBody>
                    <a:bodyPr/>
                    <a:lstStyle/>
                    <a:p>
                      <a:pPr indent="0" lvl="0" marL="0" rtl="0" algn="ctr">
                        <a:lnSpc>
                          <a:spcPct val="115000"/>
                        </a:lnSpc>
                        <a:spcBef>
                          <a:spcPts val="0"/>
                        </a:spcBef>
                        <a:spcAft>
                          <a:spcPts val="0"/>
                        </a:spcAft>
                        <a:buNone/>
                      </a:pPr>
                      <a:r>
                        <a:rPr lang="it" sz="1000">
                          <a:solidFill>
                            <a:srgbClr val="666666"/>
                          </a:solidFill>
                        </a:rPr>
                        <a:t>47</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173275">
                <a:tc gridSpan="2">
                  <a:txBody>
                    <a:bodyPr/>
                    <a:lstStyle/>
                    <a:p>
                      <a:pPr indent="0" lvl="0" marL="0" rtl="0" algn="l">
                        <a:lnSpc>
                          <a:spcPct val="115000"/>
                        </a:lnSpc>
                        <a:spcBef>
                          <a:spcPts val="0"/>
                        </a:spcBef>
                        <a:spcAft>
                          <a:spcPts val="0"/>
                        </a:spcAft>
                        <a:buNone/>
                      </a:pPr>
                      <a:r>
                        <a:rPr lang="it" sz="1000">
                          <a:solidFill>
                            <a:srgbClr val="666666"/>
                          </a:solidFill>
                        </a:rPr>
                        <a:t>Story Points left:</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0</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276050">
                <a:tc gridSpan="7">
                  <a:txBody>
                    <a:bodyPr/>
                    <a:lstStyle/>
                    <a:p>
                      <a:pPr indent="0" lvl="0" marL="0" rtl="0" algn="l">
                        <a:lnSpc>
                          <a:spcPct val="115000"/>
                        </a:lnSpc>
                        <a:spcBef>
                          <a:spcPts val="0"/>
                        </a:spcBef>
                        <a:spcAft>
                          <a:spcPts val="0"/>
                        </a:spcAft>
                        <a:buNone/>
                      </a:pPr>
                      <a:r>
                        <a:rPr b="1" lang="it" sz="1600">
                          <a:solidFill>
                            <a:srgbClr val="434343"/>
                          </a:solidFill>
                        </a:rPr>
                        <a:t>Sprint Backlog</a:t>
                      </a:r>
                      <a:endParaRPr b="1" sz="1600">
                        <a:solidFill>
                          <a:srgbClr val="434343"/>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hMerge="1"/>
                <a:tc hMerge="1"/>
                <a:tc hMerge="1"/>
                <a:tc hMerge="1"/>
                <a:tc hMerge="1"/>
              </a:tr>
              <a:tr h="342675">
                <a:tc>
                  <a:txBody>
                    <a:bodyPr/>
                    <a:lstStyle/>
                    <a:p>
                      <a:pPr indent="0" lvl="0" marL="0" rtl="0" algn="ctr">
                        <a:lnSpc>
                          <a:spcPct val="115000"/>
                        </a:lnSpc>
                        <a:spcBef>
                          <a:spcPts val="0"/>
                        </a:spcBef>
                        <a:spcAft>
                          <a:spcPts val="0"/>
                        </a:spcAft>
                        <a:buNone/>
                      </a:pPr>
                      <a:r>
                        <a:rPr b="1" lang="it" sz="1000">
                          <a:solidFill>
                            <a:srgbClr val="666666"/>
                          </a:solidFill>
                        </a:rPr>
                        <a:t>Things (5)</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solidFill>
                            <a:srgbClr val="666666"/>
                          </a:solidFill>
                        </a:rPr>
                        <a:t>Type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solidFill>
                            <a:srgbClr val="666666"/>
                          </a:solidFill>
                        </a:rPr>
                        <a:t>Story Points (47)</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4">
                  <a:txBody>
                    <a:bodyPr/>
                    <a:lstStyle/>
                    <a:p>
                      <a:pPr indent="0" lvl="0" marL="0" rtl="0" algn="l">
                        <a:lnSpc>
                          <a:spcPct val="115000"/>
                        </a:lnSpc>
                        <a:spcBef>
                          <a:spcPts val="0"/>
                        </a:spcBef>
                        <a:spcAft>
                          <a:spcPts val="0"/>
                        </a:spcAft>
                        <a:buNone/>
                      </a:pPr>
                      <a:r>
                        <a:rPr b="1" lang="it" sz="1000">
                          <a:solidFill>
                            <a:srgbClr val="666666"/>
                          </a:solidFill>
                        </a:rPr>
                        <a:t>Description</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r>
              <a:tr h="254150">
                <a:tc>
                  <a:txBody>
                    <a:bodyPr/>
                    <a:lstStyle/>
                    <a:p>
                      <a:pPr indent="0" lvl="0" marL="0" rtl="0" algn="ctr">
                        <a:lnSpc>
                          <a:spcPct val="115000"/>
                        </a:lnSpc>
                        <a:spcBef>
                          <a:spcPts val="0"/>
                        </a:spcBef>
                        <a:spcAft>
                          <a:spcPts val="0"/>
                        </a:spcAft>
                        <a:buNone/>
                      </a:pPr>
                      <a:r>
                        <a:rPr lang="it" sz="1000">
                          <a:solidFill>
                            <a:srgbClr val="666666"/>
                          </a:solidFill>
                        </a:rPr>
                        <a:t>Project Functionalities</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000">
                          <a:solidFill>
                            <a:srgbClr val="666666"/>
                          </a:solidFill>
                        </a:rPr>
                        <a:t>task</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10</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1000">
                          <a:solidFill>
                            <a:srgbClr val="666666"/>
                          </a:solidFill>
                        </a:rPr>
                        <a:t>Definition of the major functionalities of our project</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r h="171325">
                <a:tc>
                  <a:txBody>
                    <a:bodyPr/>
                    <a:lstStyle/>
                    <a:p>
                      <a:pPr indent="0" lvl="0" marL="0" rtl="0" algn="ctr">
                        <a:lnSpc>
                          <a:spcPct val="115000"/>
                        </a:lnSpc>
                        <a:spcBef>
                          <a:spcPts val="0"/>
                        </a:spcBef>
                        <a:spcAft>
                          <a:spcPts val="0"/>
                        </a:spcAft>
                        <a:buNone/>
                      </a:pPr>
                      <a:r>
                        <a:rPr lang="it" sz="1000">
                          <a:solidFill>
                            <a:srgbClr val="666666"/>
                          </a:solidFill>
                        </a:rPr>
                        <a:t>User Stories</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task</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10</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1000">
                          <a:solidFill>
                            <a:srgbClr val="666666"/>
                          </a:solidFill>
                        </a:rPr>
                        <a:t>Definition of the user stories of the system</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r h="171325">
                <a:tc>
                  <a:txBody>
                    <a:bodyPr/>
                    <a:lstStyle/>
                    <a:p>
                      <a:pPr indent="0" lvl="0" marL="0" rtl="0" algn="ctr">
                        <a:lnSpc>
                          <a:spcPct val="115000"/>
                        </a:lnSpc>
                        <a:spcBef>
                          <a:spcPts val="0"/>
                        </a:spcBef>
                        <a:spcAft>
                          <a:spcPts val="0"/>
                        </a:spcAft>
                        <a:buNone/>
                      </a:pPr>
                      <a:r>
                        <a:rPr lang="it" sz="1000">
                          <a:solidFill>
                            <a:srgbClr val="666666"/>
                          </a:solidFill>
                        </a:rPr>
                        <a:t>LoFi Mockups</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000">
                          <a:solidFill>
                            <a:srgbClr val="666666"/>
                          </a:solidFill>
                        </a:rPr>
                        <a:t>task</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12</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1000">
                          <a:solidFill>
                            <a:srgbClr val="666666"/>
                          </a:solidFill>
                        </a:rPr>
                        <a:t>Creation of the Low-Fidelity mockups of the the pages of our system</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r h="342675">
                <a:tc>
                  <a:txBody>
                    <a:bodyPr/>
                    <a:lstStyle/>
                    <a:p>
                      <a:pPr indent="0" lvl="0" marL="0" rtl="0" algn="ctr">
                        <a:lnSpc>
                          <a:spcPct val="115000"/>
                        </a:lnSpc>
                        <a:spcBef>
                          <a:spcPts val="0"/>
                        </a:spcBef>
                        <a:spcAft>
                          <a:spcPts val="0"/>
                        </a:spcAft>
                        <a:buNone/>
                      </a:pPr>
                      <a:r>
                        <a:rPr lang="it" sz="1000">
                          <a:solidFill>
                            <a:srgbClr val="666666"/>
                          </a:solidFill>
                        </a:rPr>
                        <a:t>Function Points Estimate</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task</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8</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1000">
                          <a:solidFill>
                            <a:srgbClr val="666666"/>
                          </a:solidFill>
                        </a:rPr>
                        <a:t>Estimation of the function points</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r h="171325">
                <a:tc>
                  <a:txBody>
                    <a:bodyPr/>
                    <a:lstStyle/>
                    <a:p>
                      <a:pPr indent="0" lvl="0" marL="0" rtl="0" algn="ctr">
                        <a:lnSpc>
                          <a:spcPct val="115000"/>
                        </a:lnSpc>
                        <a:spcBef>
                          <a:spcPts val="0"/>
                        </a:spcBef>
                        <a:spcAft>
                          <a:spcPts val="0"/>
                        </a:spcAft>
                        <a:buNone/>
                      </a:pPr>
                      <a:r>
                        <a:rPr lang="it" sz="1000">
                          <a:solidFill>
                            <a:srgbClr val="666666"/>
                          </a:solidFill>
                        </a:rPr>
                        <a:t>COCOMO II</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000">
                          <a:solidFill>
                            <a:srgbClr val="666666"/>
                          </a:solidFill>
                        </a:rPr>
                        <a:t>task</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7</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1000">
                          <a:solidFill>
                            <a:srgbClr val="666666"/>
                          </a:solidFill>
                        </a:rPr>
                        <a:t>Utilization of the COCOMO II method</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graphicFrame>
        <p:nvGraphicFramePr>
          <p:cNvPr id="400" name="Google Shape;400;p59"/>
          <p:cNvGraphicFramePr/>
          <p:nvPr/>
        </p:nvGraphicFramePr>
        <p:xfrm>
          <a:off x="228575" y="270725"/>
          <a:ext cx="3000000" cy="3000000"/>
        </p:xfrm>
        <a:graphic>
          <a:graphicData uri="http://schemas.openxmlformats.org/drawingml/2006/table">
            <a:tbl>
              <a:tblPr>
                <a:noFill/>
                <a:tableStyleId>{92F2738C-1372-4557-9D46-9083F3DE5DFE}</a:tableStyleId>
              </a:tblPr>
              <a:tblGrid>
                <a:gridCol w="1701175"/>
                <a:gridCol w="642450"/>
                <a:gridCol w="850575"/>
                <a:gridCol w="1438750"/>
                <a:gridCol w="1176350"/>
                <a:gridCol w="1176350"/>
                <a:gridCol w="1701175"/>
              </a:tblGrid>
              <a:tr h="257300">
                <a:tc gridSpan="7">
                  <a:txBody>
                    <a:bodyPr/>
                    <a:lstStyle/>
                    <a:p>
                      <a:pPr indent="0" lvl="0" marL="0" rtl="0" algn="l">
                        <a:lnSpc>
                          <a:spcPct val="115000"/>
                        </a:lnSpc>
                        <a:spcBef>
                          <a:spcPts val="0"/>
                        </a:spcBef>
                        <a:spcAft>
                          <a:spcPts val="0"/>
                        </a:spcAft>
                        <a:buNone/>
                      </a:pPr>
                      <a:r>
                        <a:rPr b="1" lang="it" sz="1200">
                          <a:solidFill>
                            <a:srgbClr val="434343"/>
                          </a:solidFill>
                        </a:rPr>
                        <a:t>Sprint 2</a:t>
                      </a:r>
                      <a:endParaRPr b="1" sz="1200">
                        <a:solidFill>
                          <a:srgbClr val="434343"/>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hMerge="1"/>
                <a:tc hMerge="1"/>
                <a:tc hMerge="1"/>
                <a:tc hMerge="1"/>
                <a:tc hMerge="1"/>
              </a:tr>
              <a:tr h="199850">
                <a:tc gridSpan="2">
                  <a:txBody>
                    <a:bodyPr/>
                    <a:lstStyle/>
                    <a:p>
                      <a:pPr indent="0" lvl="0" marL="0" rtl="0" algn="l">
                        <a:lnSpc>
                          <a:spcPct val="115000"/>
                        </a:lnSpc>
                        <a:spcBef>
                          <a:spcPts val="0"/>
                        </a:spcBef>
                        <a:spcAft>
                          <a:spcPts val="0"/>
                        </a:spcAft>
                        <a:buNone/>
                      </a:pPr>
                      <a:r>
                        <a:rPr b="1" lang="it" sz="1000">
                          <a:solidFill>
                            <a:srgbClr val="666666"/>
                          </a:solidFill>
                        </a:rPr>
                        <a:t>Name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Second Sprint</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sz="1000"/>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0"/>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rowSpan="4">
                  <a:txBody>
                    <a:bodyPr/>
                    <a:lstStyle/>
                    <a:p>
                      <a:pPr indent="0" lvl="0" marL="0" rtl="0" algn="ctr">
                        <a:lnSpc>
                          <a:spcPct val="115000"/>
                        </a:lnSpc>
                        <a:spcBef>
                          <a:spcPts val="0"/>
                        </a:spcBef>
                        <a:spcAft>
                          <a:spcPts val="0"/>
                        </a:spcAft>
                        <a:buNone/>
                      </a:pPr>
                      <a:r>
                        <a:rPr b="1" lang="it" sz="3000">
                          <a:solidFill>
                            <a:srgbClr val="B7B7B7"/>
                          </a:solidFill>
                        </a:rPr>
                        <a:t>0</a:t>
                      </a:r>
                      <a:endParaRPr b="1" sz="3000">
                        <a:solidFill>
                          <a:srgbClr val="B7B7B7"/>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42750">
                <a:tc gridSpan="2">
                  <a:txBody>
                    <a:bodyPr/>
                    <a:lstStyle/>
                    <a:p>
                      <a:pPr indent="0" lvl="0" marL="0" rtl="0" algn="l">
                        <a:lnSpc>
                          <a:spcPct val="115000"/>
                        </a:lnSpc>
                        <a:spcBef>
                          <a:spcPts val="0"/>
                        </a:spcBef>
                        <a:spcAft>
                          <a:spcPts val="0"/>
                        </a:spcAft>
                        <a:buNone/>
                      </a:pPr>
                      <a:r>
                        <a:rPr b="1" lang="it" sz="1000">
                          <a:solidFill>
                            <a:srgbClr val="666666"/>
                          </a:solidFill>
                        </a:rPr>
                        <a:t>Goal</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System Configuration and Basic Functionalities</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lnSpc>
                          <a:spcPct val="115000"/>
                        </a:lnSpc>
                        <a:spcBef>
                          <a:spcPts val="0"/>
                        </a:spcBef>
                        <a:spcAft>
                          <a:spcPts val="0"/>
                        </a:spcAft>
                        <a:buNone/>
                      </a:pPr>
                      <a:r>
                        <a:rPr b="1" lang="it" sz="1000">
                          <a:solidFill>
                            <a:srgbClr val="666666"/>
                          </a:solidFill>
                        </a:rPr>
                        <a:t>Duration</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000">
                          <a:solidFill>
                            <a:srgbClr val="666666"/>
                          </a:solidFill>
                        </a:rPr>
                        <a:t>8 working days</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r>
              <a:tr h="199850">
                <a:tc gridSpan="2">
                  <a:txBody>
                    <a:bodyPr/>
                    <a:lstStyle/>
                    <a:p>
                      <a:pPr indent="0" lvl="0" marL="0" rtl="0" algn="l">
                        <a:lnSpc>
                          <a:spcPct val="115000"/>
                        </a:lnSpc>
                        <a:spcBef>
                          <a:spcPts val="0"/>
                        </a:spcBef>
                        <a:spcAft>
                          <a:spcPts val="0"/>
                        </a:spcAft>
                        <a:buNone/>
                      </a:pPr>
                      <a:r>
                        <a:rPr b="1" lang="it" sz="1000">
                          <a:solidFill>
                            <a:srgbClr val="666666"/>
                          </a:solidFill>
                        </a:rPr>
                        <a:t>Process improvement</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Improve the commit quality</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lnSpc>
                          <a:spcPct val="115000"/>
                        </a:lnSpc>
                        <a:spcBef>
                          <a:spcPts val="0"/>
                        </a:spcBef>
                        <a:spcAft>
                          <a:spcPts val="0"/>
                        </a:spcAft>
                        <a:buNone/>
                      </a:pPr>
                      <a:r>
                        <a:rPr b="1" lang="it" sz="1000">
                          <a:solidFill>
                            <a:srgbClr val="666666"/>
                          </a:solidFill>
                        </a:rPr>
                        <a:t>Things</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000">
                          <a:solidFill>
                            <a:srgbClr val="666666"/>
                          </a:solidFill>
                        </a:rPr>
                        <a:t>7 things</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r>
              <a:tr h="171375">
                <a:tc gridSpan="2">
                  <a:txBody>
                    <a:bodyPr/>
                    <a:lstStyle/>
                    <a:p>
                      <a:pPr indent="0" lvl="0" marL="0" rtl="0" algn="l">
                        <a:lnSpc>
                          <a:spcPct val="115000"/>
                        </a:lnSpc>
                        <a:spcBef>
                          <a:spcPts val="0"/>
                        </a:spcBef>
                        <a:spcAft>
                          <a:spcPts val="0"/>
                        </a:spcAft>
                        <a:buNone/>
                      </a:pPr>
                      <a:r>
                        <a:rPr b="1" lang="it" sz="1000">
                          <a:solidFill>
                            <a:srgbClr val="666666"/>
                          </a:solidFill>
                        </a:rPr>
                        <a:t>Start Date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29/09/2023</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lnSpc>
                          <a:spcPct val="115000"/>
                        </a:lnSpc>
                        <a:spcBef>
                          <a:spcPts val="0"/>
                        </a:spcBef>
                        <a:spcAft>
                          <a:spcPts val="0"/>
                        </a:spcAft>
                        <a:buNone/>
                      </a:pPr>
                      <a:r>
                        <a:rPr b="1" lang="it" sz="1000">
                          <a:solidFill>
                            <a:srgbClr val="666666"/>
                          </a:solidFill>
                        </a:rPr>
                        <a:t>Story Points</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000">
                          <a:solidFill>
                            <a:srgbClr val="666666"/>
                          </a:solidFill>
                        </a:rPr>
                        <a:t>46 points</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r>
              <a:tr h="193225">
                <a:tc gridSpan="2">
                  <a:txBody>
                    <a:bodyPr/>
                    <a:lstStyle/>
                    <a:p>
                      <a:pPr indent="0" lvl="0" marL="0" rtl="0" algn="l">
                        <a:lnSpc>
                          <a:spcPct val="115000"/>
                        </a:lnSpc>
                        <a:spcBef>
                          <a:spcPts val="0"/>
                        </a:spcBef>
                        <a:spcAft>
                          <a:spcPts val="0"/>
                        </a:spcAft>
                        <a:buNone/>
                      </a:pPr>
                      <a:r>
                        <a:rPr b="1" lang="it" sz="1000">
                          <a:solidFill>
                            <a:srgbClr val="666666"/>
                          </a:solidFill>
                        </a:rPr>
                        <a:t>End Date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10/10/2023</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sz="1000"/>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000">
                          <a:solidFill>
                            <a:srgbClr val="B7B7B7"/>
                          </a:solidFill>
                        </a:rPr>
                        <a:t>days left</a:t>
                      </a:r>
                      <a:endParaRPr sz="1000">
                        <a:solidFill>
                          <a:srgbClr val="B7B7B7"/>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450">
                <a:tc gridSpan="7">
                  <a:txBody>
                    <a:bodyPr/>
                    <a:lstStyle/>
                    <a:p>
                      <a:pPr indent="0" lvl="0" marL="0" rtl="0" algn="l">
                        <a:lnSpc>
                          <a:spcPct val="115000"/>
                        </a:lnSpc>
                        <a:spcBef>
                          <a:spcPts val="0"/>
                        </a:spcBef>
                        <a:spcAft>
                          <a:spcPts val="0"/>
                        </a:spcAft>
                        <a:buNone/>
                      </a:pPr>
                      <a:r>
                        <a:rPr b="1" lang="it" sz="1200">
                          <a:solidFill>
                            <a:srgbClr val="434343"/>
                          </a:solidFill>
                        </a:rPr>
                        <a:t>Sprint Metrics</a:t>
                      </a:r>
                      <a:endParaRPr b="1" sz="1200">
                        <a:solidFill>
                          <a:srgbClr val="434343"/>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hMerge="1"/>
                <a:tc hMerge="1"/>
                <a:tc hMerge="1"/>
                <a:tc hMerge="1"/>
                <a:tc hMerge="1"/>
              </a:tr>
              <a:tr h="199850">
                <a:tc gridSpan="2">
                  <a:txBody>
                    <a:bodyPr/>
                    <a:lstStyle/>
                    <a:p>
                      <a:pPr indent="0" lvl="0" marL="0" rtl="0" algn="l">
                        <a:lnSpc>
                          <a:spcPct val="115000"/>
                        </a:lnSpc>
                        <a:spcBef>
                          <a:spcPts val="0"/>
                        </a:spcBef>
                        <a:spcAft>
                          <a:spcPts val="0"/>
                        </a:spcAft>
                        <a:buNone/>
                      </a:pPr>
                      <a:r>
                        <a:rPr lang="it" sz="1000">
                          <a:solidFill>
                            <a:srgbClr val="666666"/>
                          </a:solidFill>
                        </a:rPr>
                        <a:t>Things Planned</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7</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rowSpan="3">
                  <a:txBody>
                    <a:bodyPr/>
                    <a:lstStyle/>
                    <a:p>
                      <a:pPr indent="0" lvl="0" marL="0" rtl="0" algn="l">
                        <a:lnSpc>
                          <a:spcPct val="115000"/>
                        </a:lnSpc>
                        <a:spcBef>
                          <a:spcPts val="0"/>
                        </a:spcBef>
                        <a:spcAft>
                          <a:spcPts val="0"/>
                        </a:spcAft>
                        <a:buNone/>
                      </a:pPr>
                      <a:r>
                        <a:rPr b="1" lang="it" sz="1000">
                          <a:solidFill>
                            <a:srgbClr val="666666"/>
                          </a:solidFill>
                        </a:rPr>
                        <a:t>Key Achievements</a:t>
                      </a:r>
                      <a:endParaRPr b="1"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3" rowSpan="3">
                  <a:txBody>
                    <a:bodyPr/>
                    <a:lstStyle/>
                    <a:p>
                      <a:pPr indent="0" lvl="0" marL="0" rtl="0" algn="l">
                        <a:lnSpc>
                          <a:spcPct val="115000"/>
                        </a:lnSpc>
                        <a:spcBef>
                          <a:spcPts val="0"/>
                        </a:spcBef>
                        <a:spcAft>
                          <a:spcPts val="0"/>
                        </a:spcAft>
                        <a:buNone/>
                      </a:pPr>
                      <a:r>
                        <a:rPr lang="it" sz="1000">
                          <a:solidFill>
                            <a:srgbClr val="666666"/>
                          </a:solidFill>
                        </a:rPr>
                        <a:t>In this sprint we successfully delivered a first working version of the system, with basic functionalities as the registration in the website.</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rowSpan="3" hMerge="1"/>
                <a:tc rowSpan="3" hMerge="1"/>
              </a:tr>
              <a:tr h="199850">
                <a:tc gridSpan="2">
                  <a:txBody>
                    <a:bodyPr/>
                    <a:lstStyle/>
                    <a:p>
                      <a:pPr indent="0" lvl="0" marL="0" rtl="0" algn="l">
                        <a:lnSpc>
                          <a:spcPct val="115000"/>
                        </a:lnSpc>
                        <a:spcBef>
                          <a:spcPts val="0"/>
                        </a:spcBef>
                        <a:spcAft>
                          <a:spcPts val="0"/>
                        </a:spcAft>
                        <a:buNone/>
                      </a:pPr>
                      <a:r>
                        <a:rPr lang="it" sz="1000">
                          <a:solidFill>
                            <a:srgbClr val="666666"/>
                          </a:solidFill>
                        </a:rPr>
                        <a:t>Points Planned</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46</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199850">
                <a:tc gridSpan="2">
                  <a:txBody>
                    <a:bodyPr/>
                    <a:lstStyle/>
                    <a:p>
                      <a:pPr indent="0" lvl="0" marL="0" rtl="0" algn="l">
                        <a:lnSpc>
                          <a:spcPct val="115000"/>
                        </a:lnSpc>
                        <a:spcBef>
                          <a:spcPts val="0"/>
                        </a:spcBef>
                        <a:spcAft>
                          <a:spcPts val="0"/>
                        </a:spcAft>
                        <a:buNone/>
                      </a:pPr>
                      <a:r>
                        <a:rPr lang="it" sz="1000">
                          <a:solidFill>
                            <a:srgbClr val="666666"/>
                          </a:solidFill>
                        </a:rPr>
                        <a:t>Things done:</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hMerge="1"/>
                <a:tc>
                  <a:txBody>
                    <a:bodyPr/>
                    <a:lstStyle/>
                    <a:p>
                      <a:pPr indent="0" lvl="0" marL="0" rtl="0" algn="ctr">
                        <a:lnSpc>
                          <a:spcPct val="115000"/>
                        </a:lnSpc>
                        <a:spcBef>
                          <a:spcPts val="0"/>
                        </a:spcBef>
                        <a:spcAft>
                          <a:spcPts val="0"/>
                        </a:spcAft>
                        <a:buNone/>
                      </a:pPr>
                      <a:r>
                        <a:rPr lang="it" sz="1000">
                          <a:solidFill>
                            <a:srgbClr val="666666"/>
                          </a:solidFill>
                        </a:rPr>
                        <a:t>7</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199850">
                <a:tc gridSpan="2">
                  <a:txBody>
                    <a:bodyPr/>
                    <a:lstStyle/>
                    <a:p>
                      <a:pPr indent="0" lvl="0" marL="0" rtl="0" algn="l">
                        <a:lnSpc>
                          <a:spcPct val="115000"/>
                        </a:lnSpc>
                        <a:spcBef>
                          <a:spcPts val="0"/>
                        </a:spcBef>
                        <a:spcAft>
                          <a:spcPts val="0"/>
                        </a:spcAft>
                        <a:buNone/>
                      </a:pPr>
                      <a:r>
                        <a:rPr lang="it" sz="1000">
                          <a:solidFill>
                            <a:srgbClr val="666666"/>
                          </a:solidFill>
                        </a:rPr>
                        <a:t>Things left:</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0</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rowSpan="3">
                  <a:txBody>
                    <a:bodyPr/>
                    <a:lstStyle/>
                    <a:p>
                      <a:pPr indent="0" lvl="0" marL="0" rtl="0" algn="l">
                        <a:lnSpc>
                          <a:spcPct val="115000"/>
                        </a:lnSpc>
                        <a:spcBef>
                          <a:spcPts val="0"/>
                        </a:spcBef>
                        <a:spcAft>
                          <a:spcPts val="0"/>
                        </a:spcAft>
                        <a:buNone/>
                      </a:pPr>
                      <a:r>
                        <a:rPr b="1" lang="it" sz="1000">
                          <a:solidFill>
                            <a:srgbClr val="666666"/>
                          </a:solidFill>
                        </a:rPr>
                        <a:t>Performance Summary</a:t>
                      </a:r>
                      <a:endParaRPr b="1"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3" rowSpan="3">
                  <a:txBody>
                    <a:bodyPr/>
                    <a:lstStyle/>
                    <a:p>
                      <a:pPr indent="0" lvl="0" marL="0" rtl="0" algn="l">
                        <a:lnSpc>
                          <a:spcPct val="115000"/>
                        </a:lnSpc>
                        <a:spcBef>
                          <a:spcPts val="0"/>
                        </a:spcBef>
                        <a:spcAft>
                          <a:spcPts val="0"/>
                        </a:spcAft>
                        <a:buNone/>
                      </a:pPr>
                      <a:r>
                        <a:rPr lang="it" sz="1000">
                          <a:solidFill>
                            <a:srgbClr val="666666"/>
                          </a:solidFill>
                        </a:rPr>
                        <a:t>Similarly to the first sprint, we managed to complete everything we had planned in the identified estimated days. The amount of work was similar to that of the first sprint</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rowSpan="3" hMerge="1"/>
                <a:tc rowSpan="3" hMerge="1"/>
              </a:tr>
              <a:tr h="199850">
                <a:tc gridSpan="2">
                  <a:txBody>
                    <a:bodyPr/>
                    <a:lstStyle/>
                    <a:p>
                      <a:pPr indent="0" lvl="0" marL="0" rtl="0" algn="l">
                        <a:lnSpc>
                          <a:spcPct val="115000"/>
                        </a:lnSpc>
                        <a:spcBef>
                          <a:spcPts val="0"/>
                        </a:spcBef>
                        <a:spcAft>
                          <a:spcPts val="0"/>
                        </a:spcAft>
                        <a:buNone/>
                      </a:pPr>
                      <a:r>
                        <a:rPr lang="it" sz="1000">
                          <a:solidFill>
                            <a:srgbClr val="666666"/>
                          </a:solidFill>
                        </a:rPr>
                        <a:t>Story Points done</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hMerge="1"/>
                <a:tc>
                  <a:txBody>
                    <a:bodyPr/>
                    <a:lstStyle/>
                    <a:p>
                      <a:pPr indent="0" lvl="0" marL="0" rtl="0" algn="ctr">
                        <a:lnSpc>
                          <a:spcPct val="115000"/>
                        </a:lnSpc>
                        <a:spcBef>
                          <a:spcPts val="0"/>
                        </a:spcBef>
                        <a:spcAft>
                          <a:spcPts val="0"/>
                        </a:spcAft>
                        <a:buNone/>
                      </a:pPr>
                      <a:r>
                        <a:rPr lang="it" sz="1000">
                          <a:solidFill>
                            <a:srgbClr val="666666"/>
                          </a:solidFill>
                        </a:rPr>
                        <a:t>46</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199850">
                <a:tc gridSpan="2">
                  <a:txBody>
                    <a:bodyPr/>
                    <a:lstStyle/>
                    <a:p>
                      <a:pPr indent="0" lvl="0" marL="0" rtl="0" algn="l">
                        <a:lnSpc>
                          <a:spcPct val="115000"/>
                        </a:lnSpc>
                        <a:spcBef>
                          <a:spcPts val="0"/>
                        </a:spcBef>
                        <a:spcAft>
                          <a:spcPts val="0"/>
                        </a:spcAft>
                        <a:buNone/>
                      </a:pPr>
                      <a:r>
                        <a:rPr lang="it" sz="1000">
                          <a:solidFill>
                            <a:srgbClr val="666666"/>
                          </a:solidFill>
                        </a:rPr>
                        <a:t>Story Points left:</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0</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209450">
                <a:tc gridSpan="7">
                  <a:txBody>
                    <a:bodyPr/>
                    <a:lstStyle/>
                    <a:p>
                      <a:pPr indent="0" lvl="0" marL="0" rtl="0" algn="l">
                        <a:lnSpc>
                          <a:spcPct val="115000"/>
                        </a:lnSpc>
                        <a:spcBef>
                          <a:spcPts val="0"/>
                        </a:spcBef>
                        <a:spcAft>
                          <a:spcPts val="0"/>
                        </a:spcAft>
                        <a:buNone/>
                      </a:pPr>
                      <a:r>
                        <a:rPr b="1" lang="it" sz="1200">
                          <a:solidFill>
                            <a:srgbClr val="434343"/>
                          </a:solidFill>
                        </a:rPr>
                        <a:t>Sprint Backlog</a:t>
                      </a:r>
                      <a:endParaRPr b="1" sz="1200">
                        <a:solidFill>
                          <a:srgbClr val="434343"/>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hMerge="1"/>
                <a:tc hMerge="1"/>
                <a:tc hMerge="1"/>
                <a:tc hMerge="1"/>
                <a:tc hMerge="1"/>
              </a:tr>
              <a:tr h="323700">
                <a:tc>
                  <a:txBody>
                    <a:bodyPr/>
                    <a:lstStyle/>
                    <a:p>
                      <a:pPr indent="0" lvl="0" marL="0" rtl="0" algn="ctr">
                        <a:lnSpc>
                          <a:spcPct val="115000"/>
                        </a:lnSpc>
                        <a:spcBef>
                          <a:spcPts val="0"/>
                        </a:spcBef>
                        <a:spcAft>
                          <a:spcPts val="0"/>
                        </a:spcAft>
                        <a:buNone/>
                      </a:pPr>
                      <a:r>
                        <a:rPr b="1" lang="it" sz="900">
                          <a:solidFill>
                            <a:srgbClr val="666666"/>
                          </a:solidFill>
                        </a:rPr>
                        <a:t>Things (7)</a:t>
                      </a:r>
                      <a:endParaRPr b="1" sz="9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900">
                          <a:solidFill>
                            <a:srgbClr val="666666"/>
                          </a:solidFill>
                        </a:rPr>
                        <a:t>Type</a:t>
                      </a:r>
                      <a:endParaRPr b="1" sz="9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900">
                          <a:solidFill>
                            <a:srgbClr val="666666"/>
                          </a:solidFill>
                        </a:rPr>
                        <a:t>Story Points (46)</a:t>
                      </a:r>
                      <a:endParaRPr b="1" sz="9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4">
                  <a:txBody>
                    <a:bodyPr/>
                    <a:lstStyle/>
                    <a:p>
                      <a:pPr indent="0" lvl="0" marL="0" rtl="0" algn="l">
                        <a:lnSpc>
                          <a:spcPct val="115000"/>
                        </a:lnSpc>
                        <a:spcBef>
                          <a:spcPts val="0"/>
                        </a:spcBef>
                        <a:spcAft>
                          <a:spcPts val="0"/>
                        </a:spcAft>
                        <a:buNone/>
                      </a:pPr>
                      <a:r>
                        <a:rPr b="1" lang="it" sz="900">
                          <a:solidFill>
                            <a:srgbClr val="666666"/>
                          </a:solidFill>
                        </a:rPr>
                        <a:t>Description</a:t>
                      </a:r>
                      <a:endParaRPr b="1" sz="9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r>
              <a:tr h="161850">
                <a:tc>
                  <a:txBody>
                    <a:bodyPr/>
                    <a:lstStyle/>
                    <a:p>
                      <a:pPr indent="0" lvl="0" marL="0" rtl="0" algn="ctr">
                        <a:lnSpc>
                          <a:spcPct val="115000"/>
                        </a:lnSpc>
                        <a:spcBef>
                          <a:spcPts val="0"/>
                        </a:spcBef>
                        <a:spcAft>
                          <a:spcPts val="0"/>
                        </a:spcAft>
                        <a:buNone/>
                      </a:pPr>
                      <a:r>
                        <a:rPr lang="it" sz="900">
                          <a:solidFill>
                            <a:srgbClr val="666666"/>
                          </a:solidFill>
                        </a:rPr>
                        <a:t>ER schema</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solidFill>
                            <a:srgbClr val="666666"/>
                          </a:solidFill>
                        </a:rPr>
                        <a:t>task</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900">
                          <a:solidFill>
                            <a:srgbClr val="666666"/>
                          </a:solidFill>
                        </a:rPr>
                        <a:t>4</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900">
                          <a:solidFill>
                            <a:srgbClr val="666666"/>
                          </a:solidFill>
                        </a:rPr>
                        <a:t>Creation of the ER-schema of our system</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r h="161850">
                <a:tc>
                  <a:txBody>
                    <a:bodyPr/>
                    <a:lstStyle/>
                    <a:p>
                      <a:pPr indent="0" lvl="0" marL="0" rtl="0" algn="ctr">
                        <a:lnSpc>
                          <a:spcPct val="115000"/>
                        </a:lnSpc>
                        <a:spcBef>
                          <a:spcPts val="0"/>
                        </a:spcBef>
                        <a:spcAft>
                          <a:spcPts val="0"/>
                        </a:spcAft>
                        <a:buNone/>
                      </a:pPr>
                      <a:r>
                        <a:rPr lang="it" sz="900">
                          <a:solidFill>
                            <a:srgbClr val="666666"/>
                          </a:solidFill>
                        </a:rPr>
                        <a:t>Software architecture schema</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900">
                          <a:solidFill>
                            <a:srgbClr val="666666"/>
                          </a:solidFill>
                        </a:rPr>
                        <a:t>task</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900">
                          <a:solidFill>
                            <a:srgbClr val="666666"/>
                          </a:solidFill>
                        </a:rPr>
                        <a:t>5</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900">
                          <a:solidFill>
                            <a:srgbClr val="666666"/>
                          </a:solidFill>
                        </a:rPr>
                        <a:t>Creation of the schema of our system's architecture</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r h="323700">
                <a:tc>
                  <a:txBody>
                    <a:bodyPr/>
                    <a:lstStyle/>
                    <a:p>
                      <a:pPr indent="0" lvl="0" marL="0" rtl="0" algn="ctr">
                        <a:lnSpc>
                          <a:spcPct val="115000"/>
                        </a:lnSpc>
                        <a:spcBef>
                          <a:spcPts val="0"/>
                        </a:spcBef>
                        <a:spcAft>
                          <a:spcPts val="0"/>
                        </a:spcAft>
                        <a:buNone/>
                      </a:pPr>
                      <a:r>
                        <a:rPr lang="it" sz="900">
                          <a:solidFill>
                            <a:srgbClr val="666666"/>
                          </a:solidFill>
                        </a:rPr>
                        <a:t>Registration with a Google Account</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solidFill>
                            <a:srgbClr val="666666"/>
                          </a:solidFill>
                        </a:rPr>
                        <a:t>story</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900">
                          <a:solidFill>
                            <a:srgbClr val="666666"/>
                          </a:solidFill>
                        </a:rPr>
                        <a:t>12</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900">
                          <a:solidFill>
                            <a:srgbClr val="666666"/>
                          </a:solidFill>
                        </a:rPr>
                        <a:t>Creation of the functionality to register with a Google account in our system</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r h="161850">
                <a:tc>
                  <a:txBody>
                    <a:bodyPr/>
                    <a:lstStyle/>
                    <a:p>
                      <a:pPr indent="0" lvl="0" marL="0" rtl="0" algn="ctr">
                        <a:lnSpc>
                          <a:spcPct val="115000"/>
                        </a:lnSpc>
                        <a:spcBef>
                          <a:spcPts val="0"/>
                        </a:spcBef>
                        <a:spcAft>
                          <a:spcPts val="0"/>
                        </a:spcAft>
                        <a:buNone/>
                      </a:pPr>
                      <a:r>
                        <a:rPr lang="it" sz="900">
                          <a:solidFill>
                            <a:srgbClr val="666666"/>
                          </a:solidFill>
                        </a:rPr>
                        <a:t>Login</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900">
                          <a:solidFill>
                            <a:srgbClr val="666666"/>
                          </a:solidFill>
                        </a:rPr>
                        <a:t>story</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900">
                          <a:solidFill>
                            <a:srgbClr val="666666"/>
                          </a:solidFill>
                        </a:rPr>
                        <a:t>6</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900">
                          <a:solidFill>
                            <a:srgbClr val="666666"/>
                          </a:solidFill>
                        </a:rPr>
                        <a:t>Creation of the functionality to login in our system</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r h="161850">
                <a:tc>
                  <a:txBody>
                    <a:bodyPr/>
                    <a:lstStyle/>
                    <a:p>
                      <a:pPr indent="0" lvl="0" marL="0" rtl="0" algn="ctr">
                        <a:lnSpc>
                          <a:spcPct val="115000"/>
                        </a:lnSpc>
                        <a:spcBef>
                          <a:spcPts val="0"/>
                        </a:spcBef>
                        <a:spcAft>
                          <a:spcPts val="0"/>
                        </a:spcAft>
                        <a:buNone/>
                      </a:pPr>
                      <a:r>
                        <a:rPr lang="it" sz="900">
                          <a:solidFill>
                            <a:srgbClr val="666666"/>
                          </a:solidFill>
                        </a:rPr>
                        <a:t>Logout</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900">
                          <a:solidFill>
                            <a:srgbClr val="666666"/>
                          </a:solidFill>
                        </a:rPr>
                        <a:t>story</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900">
                          <a:solidFill>
                            <a:srgbClr val="666666"/>
                          </a:solidFill>
                        </a:rPr>
                        <a:t>3</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900">
                          <a:solidFill>
                            <a:srgbClr val="666666"/>
                          </a:solidFill>
                        </a:rPr>
                        <a:t>Creation of the functionality to logout from our system</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r h="161850">
                <a:tc>
                  <a:txBody>
                    <a:bodyPr/>
                    <a:lstStyle/>
                    <a:p>
                      <a:pPr indent="0" lvl="0" marL="0" rtl="0" algn="ctr">
                        <a:lnSpc>
                          <a:spcPct val="115000"/>
                        </a:lnSpc>
                        <a:spcBef>
                          <a:spcPts val="0"/>
                        </a:spcBef>
                        <a:spcAft>
                          <a:spcPts val="0"/>
                        </a:spcAft>
                        <a:buNone/>
                      </a:pPr>
                      <a:r>
                        <a:rPr lang="it" sz="900">
                          <a:solidFill>
                            <a:srgbClr val="666666"/>
                          </a:solidFill>
                        </a:rPr>
                        <a:t>Delete Account</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900">
                          <a:solidFill>
                            <a:srgbClr val="666666"/>
                          </a:solidFill>
                        </a:rPr>
                        <a:t>story</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900">
                          <a:solidFill>
                            <a:srgbClr val="666666"/>
                          </a:solidFill>
                        </a:rPr>
                        <a:t>6</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900">
                          <a:solidFill>
                            <a:srgbClr val="666666"/>
                          </a:solidFill>
                        </a:rPr>
                        <a:t>Managing the deletion of an account from the system</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r h="161850">
                <a:tc>
                  <a:txBody>
                    <a:bodyPr/>
                    <a:lstStyle/>
                    <a:p>
                      <a:pPr indent="0" lvl="0" marL="0" rtl="0" algn="ctr">
                        <a:lnSpc>
                          <a:spcPct val="115000"/>
                        </a:lnSpc>
                        <a:spcBef>
                          <a:spcPts val="0"/>
                        </a:spcBef>
                        <a:spcAft>
                          <a:spcPts val="0"/>
                        </a:spcAft>
                        <a:buNone/>
                      </a:pPr>
                      <a:r>
                        <a:rPr lang="it" sz="900">
                          <a:solidFill>
                            <a:srgbClr val="666666"/>
                          </a:solidFill>
                        </a:rPr>
                        <a:t>Profile</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900">
                          <a:solidFill>
                            <a:srgbClr val="666666"/>
                          </a:solidFill>
                        </a:rPr>
                        <a:t>story</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900">
                          <a:solidFill>
                            <a:srgbClr val="666666"/>
                          </a:solidFill>
                        </a:rPr>
                        <a:t>10</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900">
                          <a:solidFill>
                            <a:srgbClr val="666666"/>
                          </a:solidFill>
                        </a:rPr>
                        <a:t>Managing the information to be shown in the user profile</a:t>
                      </a:r>
                      <a:endParaRPr sz="9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graphicFrame>
        <p:nvGraphicFramePr>
          <p:cNvPr id="405" name="Google Shape;405;p60"/>
          <p:cNvGraphicFramePr/>
          <p:nvPr/>
        </p:nvGraphicFramePr>
        <p:xfrm>
          <a:off x="228125" y="272100"/>
          <a:ext cx="3000000" cy="3000000"/>
        </p:xfrm>
        <a:graphic>
          <a:graphicData uri="http://schemas.openxmlformats.org/drawingml/2006/table">
            <a:tbl>
              <a:tblPr>
                <a:noFill/>
                <a:tableStyleId>{92F2738C-1372-4557-9D46-9083F3DE5DFE}</a:tableStyleId>
              </a:tblPr>
              <a:tblGrid>
                <a:gridCol w="1367925"/>
                <a:gridCol w="670375"/>
                <a:gridCol w="887800"/>
                <a:gridCol w="1503825"/>
                <a:gridCol w="1232050"/>
                <a:gridCol w="1232050"/>
                <a:gridCol w="1793700"/>
              </a:tblGrid>
              <a:tr h="280750">
                <a:tc gridSpan="7">
                  <a:txBody>
                    <a:bodyPr/>
                    <a:lstStyle/>
                    <a:p>
                      <a:pPr indent="0" lvl="0" marL="0" rtl="0" algn="l">
                        <a:lnSpc>
                          <a:spcPct val="115000"/>
                        </a:lnSpc>
                        <a:spcBef>
                          <a:spcPts val="0"/>
                        </a:spcBef>
                        <a:spcAft>
                          <a:spcPts val="0"/>
                        </a:spcAft>
                        <a:buNone/>
                      </a:pPr>
                      <a:r>
                        <a:rPr b="1" lang="it">
                          <a:solidFill>
                            <a:srgbClr val="434343"/>
                          </a:solidFill>
                        </a:rPr>
                        <a:t>Sprint 3</a:t>
                      </a:r>
                      <a:endParaRPr b="1">
                        <a:solidFill>
                          <a:srgbClr val="434343"/>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hMerge="1"/>
                <a:tc hMerge="1"/>
                <a:tc hMerge="1"/>
                <a:tc hMerge="1"/>
                <a:tc hMerge="1"/>
              </a:tr>
              <a:tr h="286000">
                <a:tc gridSpan="2">
                  <a:txBody>
                    <a:bodyPr/>
                    <a:lstStyle/>
                    <a:p>
                      <a:pPr indent="0" lvl="0" marL="0" rtl="0" algn="l">
                        <a:lnSpc>
                          <a:spcPct val="115000"/>
                        </a:lnSpc>
                        <a:spcBef>
                          <a:spcPts val="0"/>
                        </a:spcBef>
                        <a:spcAft>
                          <a:spcPts val="0"/>
                        </a:spcAft>
                        <a:buNone/>
                      </a:pPr>
                      <a:r>
                        <a:rPr b="1" lang="it" sz="1000">
                          <a:solidFill>
                            <a:srgbClr val="666666"/>
                          </a:solidFill>
                        </a:rPr>
                        <a:t>Name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Third Sprint</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sz="1000"/>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0"/>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rowSpan="4">
                  <a:txBody>
                    <a:bodyPr/>
                    <a:lstStyle/>
                    <a:p>
                      <a:pPr indent="0" lvl="0" marL="0" rtl="0" algn="ctr">
                        <a:lnSpc>
                          <a:spcPct val="115000"/>
                        </a:lnSpc>
                        <a:spcBef>
                          <a:spcPts val="0"/>
                        </a:spcBef>
                        <a:spcAft>
                          <a:spcPts val="0"/>
                        </a:spcAft>
                        <a:buNone/>
                      </a:pPr>
                      <a:r>
                        <a:rPr b="1" lang="it" sz="3000">
                          <a:solidFill>
                            <a:srgbClr val="B7B7B7"/>
                          </a:solidFill>
                        </a:rPr>
                        <a:t>0</a:t>
                      </a:r>
                      <a:endParaRPr b="1" sz="3000">
                        <a:solidFill>
                          <a:srgbClr val="B7B7B7"/>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86000">
                <a:tc gridSpan="2">
                  <a:txBody>
                    <a:bodyPr/>
                    <a:lstStyle/>
                    <a:p>
                      <a:pPr indent="0" lvl="0" marL="0" rtl="0" algn="l">
                        <a:lnSpc>
                          <a:spcPct val="115000"/>
                        </a:lnSpc>
                        <a:spcBef>
                          <a:spcPts val="0"/>
                        </a:spcBef>
                        <a:spcAft>
                          <a:spcPts val="0"/>
                        </a:spcAft>
                        <a:buNone/>
                      </a:pPr>
                      <a:r>
                        <a:rPr b="1" lang="it" sz="1000">
                          <a:solidFill>
                            <a:srgbClr val="666666"/>
                          </a:solidFill>
                        </a:rPr>
                        <a:t>Goal</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First set of Core functionalities</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lnSpc>
                          <a:spcPct val="115000"/>
                        </a:lnSpc>
                        <a:spcBef>
                          <a:spcPts val="0"/>
                        </a:spcBef>
                        <a:spcAft>
                          <a:spcPts val="0"/>
                        </a:spcAft>
                        <a:buNone/>
                      </a:pPr>
                      <a:r>
                        <a:rPr b="1" lang="it" sz="1000">
                          <a:solidFill>
                            <a:srgbClr val="666666"/>
                          </a:solidFill>
                        </a:rPr>
                        <a:t>Duration</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000">
                          <a:solidFill>
                            <a:srgbClr val="666666"/>
                          </a:solidFill>
                        </a:rPr>
                        <a:t>4 working days</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r>
              <a:tr h="286000">
                <a:tc gridSpan="2">
                  <a:txBody>
                    <a:bodyPr/>
                    <a:lstStyle/>
                    <a:p>
                      <a:pPr indent="0" lvl="0" marL="0" rtl="0" algn="l">
                        <a:lnSpc>
                          <a:spcPct val="115000"/>
                        </a:lnSpc>
                        <a:spcBef>
                          <a:spcPts val="0"/>
                        </a:spcBef>
                        <a:spcAft>
                          <a:spcPts val="0"/>
                        </a:spcAft>
                        <a:buNone/>
                      </a:pPr>
                      <a:r>
                        <a:rPr b="1" lang="it" sz="1000">
                          <a:solidFill>
                            <a:srgbClr val="666666"/>
                          </a:solidFill>
                        </a:rPr>
                        <a:t>Process improvement</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Improve the coding quality</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lnSpc>
                          <a:spcPct val="115000"/>
                        </a:lnSpc>
                        <a:spcBef>
                          <a:spcPts val="0"/>
                        </a:spcBef>
                        <a:spcAft>
                          <a:spcPts val="0"/>
                        </a:spcAft>
                        <a:buNone/>
                      </a:pPr>
                      <a:r>
                        <a:rPr b="1" lang="it" sz="1000">
                          <a:solidFill>
                            <a:srgbClr val="666666"/>
                          </a:solidFill>
                        </a:rPr>
                        <a:t>Things</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000">
                          <a:solidFill>
                            <a:srgbClr val="666666"/>
                          </a:solidFill>
                        </a:rPr>
                        <a:t>2 things</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r>
              <a:tr h="171600">
                <a:tc gridSpan="2">
                  <a:txBody>
                    <a:bodyPr/>
                    <a:lstStyle/>
                    <a:p>
                      <a:pPr indent="0" lvl="0" marL="0" rtl="0" algn="l">
                        <a:lnSpc>
                          <a:spcPct val="115000"/>
                        </a:lnSpc>
                        <a:spcBef>
                          <a:spcPts val="0"/>
                        </a:spcBef>
                        <a:spcAft>
                          <a:spcPts val="0"/>
                        </a:spcAft>
                        <a:buNone/>
                      </a:pPr>
                      <a:r>
                        <a:rPr b="1" lang="it" sz="1000">
                          <a:solidFill>
                            <a:srgbClr val="666666"/>
                          </a:solidFill>
                        </a:rPr>
                        <a:t>Start Date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11/10/2023</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lnSpc>
                          <a:spcPct val="115000"/>
                        </a:lnSpc>
                        <a:spcBef>
                          <a:spcPts val="0"/>
                        </a:spcBef>
                        <a:spcAft>
                          <a:spcPts val="0"/>
                        </a:spcAft>
                        <a:buNone/>
                      </a:pPr>
                      <a:r>
                        <a:rPr b="1" lang="it" sz="1000">
                          <a:solidFill>
                            <a:srgbClr val="666666"/>
                          </a:solidFill>
                        </a:rPr>
                        <a:t>Story Points</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000">
                          <a:solidFill>
                            <a:srgbClr val="666666"/>
                          </a:solidFill>
                        </a:rPr>
                        <a:t>28 points</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r>
              <a:tr h="171600">
                <a:tc gridSpan="2">
                  <a:txBody>
                    <a:bodyPr/>
                    <a:lstStyle/>
                    <a:p>
                      <a:pPr indent="0" lvl="0" marL="0" rtl="0" algn="l">
                        <a:lnSpc>
                          <a:spcPct val="115000"/>
                        </a:lnSpc>
                        <a:spcBef>
                          <a:spcPts val="0"/>
                        </a:spcBef>
                        <a:spcAft>
                          <a:spcPts val="0"/>
                        </a:spcAft>
                        <a:buNone/>
                      </a:pPr>
                      <a:r>
                        <a:rPr b="1" lang="it" sz="1000">
                          <a:solidFill>
                            <a:srgbClr val="666666"/>
                          </a:solidFill>
                        </a:rPr>
                        <a:t>End Date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16/10/2023</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sz="1000"/>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000">
                          <a:solidFill>
                            <a:srgbClr val="B7B7B7"/>
                          </a:solidFill>
                        </a:rPr>
                        <a:t>days left</a:t>
                      </a:r>
                      <a:endParaRPr sz="1000">
                        <a:solidFill>
                          <a:srgbClr val="B7B7B7"/>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47850">
                <a:tc gridSpan="7">
                  <a:txBody>
                    <a:bodyPr/>
                    <a:lstStyle/>
                    <a:p>
                      <a:pPr indent="0" lvl="0" marL="0" rtl="0" algn="l">
                        <a:lnSpc>
                          <a:spcPct val="115000"/>
                        </a:lnSpc>
                        <a:spcBef>
                          <a:spcPts val="0"/>
                        </a:spcBef>
                        <a:spcAft>
                          <a:spcPts val="0"/>
                        </a:spcAft>
                        <a:buNone/>
                      </a:pPr>
                      <a:r>
                        <a:rPr b="1" lang="it">
                          <a:solidFill>
                            <a:srgbClr val="434343"/>
                          </a:solidFill>
                        </a:rPr>
                        <a:t>Sprint Metrics</a:t>
                      </a:r>
                      <a:endParaRPr b="1">
                        <a:solidFill>
                          <a:srgbClr val="434343"/>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hMerge="1"/>
                <a:tc hMerge="1"/>
                <a:tc hMerge="1"/>
                <a:tc hMerge="1"/>
                <a:tc hMerge="1"/>
              </a:tr>
              <a:tr h="286000">
                <a:tc gridSpan="2">
                  <a:txBody>
                    <a:bodyPr/>
                    <a:lstStyle/>
                    <a:p>
                      <a:pPr indent="0" lvl="0" marL="0" rtl="0" algn="l">
                        <a:lnSpc>
                          <a:spcPct val="115000"/>
                        </a:lnSpc>
                        <a:spcBef>
                          <a:spcPts val="0"/>
                        </a:spcBef>
                        <a:spcAft>
                          <a:spcPts val="0"/>
                        </a:spcAft>
                        <a:buNone/>
                      </a:pPr>
                      <a:r>
                        <a:rPr lang="it" sz="1000">
                          <a:solidFill>
                            <a:srgbClr val="666666"/>
                          </a:solidFill>
                        </a:rPr>
                        <a:t>Things Planned</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2</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rowSpan="3">
                  <a:txBody>
                    <a:bodyPr/>
                    <a:lstStyle/>
                    <a:p>
                      <a:pPr indent="0" lvl="0" marL="0" rtl="0" algn="l">
                        <a:lnSpc>
                          <a:spcPct val="115000"/>
                        </a:lnSpc>
                        <a:spcBef>
                          <a:spcPts val="0"/>
                        </a:spcBef>
                        <a:spcAft>
                          <a:spcPts val="0"/>
                        </a:spcAft>
                        <a:buNone/>
                      </a:pPr>
                      <a:r>
                        <a:rPr b="1" lang="it" sz="1000">
                          <a:solidFill>
                            <a:srgbClr val="666666"/>
                          </a:solidFill>
                        </a:rPr>
                        <a:t>Key Achievements</a:t>
                      </a:r>
                      <a:endParaRPr b="1"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3" rowSpan="3">
                  <a:txBody>
                    <a:bodyPr/>
                    <a:lstStyle/>
                    <a:p>
                      <a:pPr indent="0" lvl="0" marL="0" rtl="0" algn="l">
                        <a:lnSpc>
                          <a:spcPct val="115000"/>
                        </a:lnSpc>
                        <a:spcBef>
                          <a:spcPts val="0"/>
                        </a:spcBef>
                        <a:spcAft>
                          <a:spcPts val="0"/>
                        </a:spcAft>
                        <a:buNone/>
                      </a:pPr>
                      <a:r>
                        <a:rPr lang="it" sz="1000">
                          <a:solidFill>
                            <a:srgbClr val="666666"/>
                          </a:solidFill>
                        </a:rPr>
                        <a:t>The first set of core functionalities has been implemented, while also assuring a general robustness to the working system.</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rowSpan="3" hMerge="1"/>
                <a:tc rowSpan="3" hMerge="1"/>
              </a:tr>
              <a:tr h="286000">
                <a:tc gridSpan="2">
                  <a:txBody>
                    <a:bodyPr/>
                    <a:lstStyle/>
                    <a:p>
                      <a:pPr indent="0" lvl="0" marL="0" rtl="0" algn="l">
                        <a:lnSpc>
                          <a:spcPct val="115000"/>
                        </a:lnSpc>
                        <a:spcBef>
                          <a:spcPts val="0"/>
                        </a:spcBef>
                        <a:spcAft>
                          <a:spcPts val="0"/>
                        </a:spcAft>
                        <a:buNone/>
                      </a:pPr>
                      <a:r>
                        <a:rPr lang="it" sz="1000">
                          <a:solidFill>
                            <a:srgbClr val="666666"/>
                          </a:solidFill>
                        </a:rPr>
                        <a:t>Points Planned</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28</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286000">
                <a:tc gridSpan="2">
                  <a:txBody>
                    <a:bodyPr/>
                    <a:lstStyle/>
                    <a:p>
                      <a:pPr indent="0" lvl="0" marL="0" rtl="0" algn="l">
                        <a:lnSpc>
                          <a:spcPct val="115000"/>
                        </a:lnSpc>
                        <a:spcBef>
                          <a:spcPts val="0"/>
                        </a:spcBef>
                        <a:spcAft>
                          <a:spcPts val="0"/>
                        </a:spcAft>
                        <a:buNone/>
                      </a:pPr>
                      <a:r>
                        <a:rPr lang="it" sz="1000">
                          <a:solidFill>
                            <a:srgbClr val="666666"/>
                          </a:solidFill>
                        </a:rPr>
                        <a:t>Things done:</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hMerge="1"/>
                <a:tc>
                  <a:txBody>
                    <a:bodyPr/>
                    <a:lstStyle/>
                    <a:p>
                      <a:pPr indent="0" lvl="0" marL="0" rtl="0" algn="ctr">
                        <a:lnSpc>
                          <a:spcPct val="115000"/>
                        </a:lnSpc>
                        <a:spcBef>
                          <a:spcPts val="0"/>
                        </a:spcBef>
                        <a:spcAft>
                          <a:spcPts val="0"/>
                        </a:spcAft>
                        <a:buNone/>
                      </a:pPr>
                      <a:r>
                        <a:rPr lang="it" sz="1000">
                          <a:solidFill>
                            <a:srgbClr val="666666"/>
                          </a:solidFill>
                        </a:rPr>
                        <a:t>2</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286000">
                <a:tc gridSpan="2">
                  <a:txBody>
                    <a:bodyPr/>
                    <a:lstStyle/>
                    <a:p>
                      <a:pPr indent="0" lvl="0" marL="0" rtl="0" algn="l">
                        <a:lnSpc>
                          <a:spcPct val="115000"/>
                        </a:lnSpc>
                        <a:spcBef>
                          <a:spcPts val="0"/>
                        </a:spcBef>
                        <a:spcAft>
                          <a:spcPts val="0"/>
                        </a:spcAft>
                        <a:buNone/>
                      </a:pPr>
                      <a:r>
                        <a:rPr lang="it" sz="1000">
                          <a:solidFill>
                            <a:srgbClr val="666666"/>
                          </a:solidFill>
                        </a:rPr>
                        <a:t>Things left:</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0</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rowSpan="3">
                  <a:txBody>
                    <a:bodyPr/>
                    <a:lstStyle/>
                    <a:p>
                      <a:pPr indent="0" lvl="0" marL="0" rtl="0" algn="l">
                        <a:lnSpc>
                          <a:spcPct val="115000"/>
                        </a:lnSpc>
                        <a:spcBef>
                          <a:spcPts val="0"/>
                        </a:spcBef>
                        <a:spcAft>
                          <a:spcPts val="0"/>
                        </a:spcAft>
                        <a:buNone/>
                      </a:pPr>
                      <a:r>
                        <a:rPr b="1" lang="it" sz="1000">
                          <a:solidFill>
                            <a:srgbClr val="666666"/>
                          </a:solidFill>
                        </a:rPr>
                        <a:t>Performance Summary</a:t>
                      </a:r>
                      <a:endParaRPr b="1"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3" rowSpan="3">
                  <a:txBody>
                    <a:bodyPr/>
                    <a:lstStyle/>
                    <a:p>
                      <a:pPr indent="0" lvl="0" marL="0" rtl="0" algn="l">
                        <a:lnSpc>
                          <a:spcPct val="115000"/>
                        </a:lnSpc>
                        <a:spcBef>
                          <a:spcPts val="0"/>
                        </a:spcBef>
                        <a:spcAft>
                          <a:spcPts val="0"/>
                        </a:spcAft>
                        <a:buNone/>
                      </a:pPr>
                      <a:r>
                        <a:rPr lang="it" sz="1000">
                          <a:solidFill>
                            <a:srgbClr val="666666"/>
                          </a:solidFill>
                        </a:rPr>
                        <a:t>For this sprint, only one of the two team members could work on the project, as to why only two major "things" have been developed.</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rowSpan="3" hMerge="1"/>
                <a:tc rowSpan="3" hMerge="1"/>
              </a:tr>
              <a:tr h="286000">
                <a:tc gridSpan="2">
                  <a:txBody>
                    <a:bodyPr/>
                    <a:lstStyle/>
                    <a:p>
                      <a:pPr indent="0" lvl="0" marL="0" rtl="0" algn="l">
                        <a:lnSpc>
                          <a:spcPct val="115000"/>
                        </a:lnSpc>
                        <a:spcBef>
                          <a:spcPts val="0"/>
                        </a:spcBef>
                        <a:spcAft>
                          <a:spcPts val="0"/>
                        </a:spcAft>
                        <a:buNone/>
                      </a:pPr>
                      <a:r>
                        <a:rPr lang="it" sz="1000">
                          <a:solidFill>
                            <a:srgbClr val="666666"/>
                          </a:solidFill>
                        </a:rPr>
                        <a:t>Story Points done</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hMerge="1"/>
                <a:tc>
                  <a:txBody>
                    <a:bodyPr/>
                    <a:lstStyle/>
                    <a:p>
                      <a:pPr indent="0" lvl="0" marL="0" rtl="0" algn="ctr">
                        <a:lnSpc>
                          <a:spcPct val="115000"/>
                        </a:lnSpc>
                        <a:spcBef>
                          <a:spcPts val="0"/>
                        </a:spcBef>
                        <a:spcAft>
                          <a:spcPts val="0"/>
                        </a:spcAft>
                        <a:buNone/>
                      </a:pPr>
                      <a:r>
                        <a:rPr lang="it" sz="1000">
                          <a:solidFill>
                            <a:srgbClr val="666666"/>
                          </a:solidFill>
                        </a:rPr>
                        <a:t>28</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286000">
                <a:tc gridSpan="2">
                  <a:txBody>
                    <a:bodyPr/>
                    <a:lstStyle/>
                    <a:p>
                      <a:pPr indent="0" lvl="0" marL="0" rtl="0" algn="l">
                        <a:lnSpc>
                          <a:spcPct val="115000"/>
                        </a:lnSpc>
                        <a:spcBef>
                          <a:spcPts val="0"/>
                        </a:spcBef>
                        <a:spcAft>
                          <a:spcPts val="0"/>
                        </a:spcAft>
                        <a:buNone/>
                      </a:pPr>
                      <a:r>
                        <a:rPr lang="it" sz="1000">
                          <a:solidFill>
                            <a:srgbClr val="666666"/>
                          </a:solidFill>
                        </a:rPr>
                        <a:t>Story Points left:</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0</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247850">
                <a:tc gridSpan="7">
                  <a:txBody>
                    <a:bodyPr/>
                    <a:lstStyle/>
                    <a:p>
                      <a:pPr indent="0" lvl="0" marL="0" rtl="0" algn="l">
                        <a:lnSpc>
                          <a:spcPct val="115000"/>
                        </a:lnSpc>
                        <a:spcBef>
                          <a:spcPts val="0"/>
                        </a:spcBef>
                        <a:spcAft>
                          <a:spcPts val="0"/>
                        </a:spcAft>
                        <a:buNone/>
                      </a:pPr>
                      <a:r>
                        <a:rPr b="1" lang="it">
                          <a:solidFill>
                            <a:srgbClr val="434343"/>
                          </a:solidFill>
                        </a:rPr>
                        <a:t>Sprint Backlog</a:t>
                      </a:r>
                      <a:endParaRPr b="1">
                        <a:solidFill>
                          <a:srgbClr val="434343"/>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hMerge="1"/>
                <a:tc hMerge="1"/>
                <a:tc hMerge="1"/>
                <a:tc hMerge="1"/>
                <a:tc hMerge="1"/>
              </a:tr>
              <a:tr h="371800">
                <a:tc>
                  <a:txBody>
                    <a:bodyPr/>
                    <a:lstStyle/>
                    <a:p>
                      <a:pPr indent="0" lvl="0" marL="0" rtl="0" algn="ctr">
                        <a:lnSpc>
                          <a:spcPct val="115000"/>
                        </a:lnSpc>
                        <a:spcBef>
                          <a:spcPts val="0"/>
                        </a:spcBef>
                        <a:spcAft>
                          <a:spcPts val="0"/>
                        </a:spcAft>
                        <a:buNone/>
                      </a:pPr>
                      <a:r>
                        <a:rPr b="1" lang="it" sz="1000">
                          <a:solidFill>
                            <a:srgbClr val="666666"/>
                          </a:solidFill>
                        </a:rPr>
                        <a:t>Things (2)</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solidFill>
                            <a:srgbClr val="666666"/>
                          </a:solidFill>
                        </a:rPr>
                        <a:t>Type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solidFill>
                            <a:srgbClr val="666666"/>
                          </a:solidFill>
                        </a:rPr>
                        <a:t>Story Points (28)</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4">
                  <a:txBody>
                    <a:bodyPr/>
                    <a:lstStyle/>
                    <a:p>
                      <a:pPr indent="0" lvl="0" marL="0" rtl="0" algn="l">
                        <a:lnSpc>
                          <a:spcPct val="115000"/>
                        </a:lnSpc>
                        <a:spcBef>
                          <a:spcPts val="0"/>
                        </a:spcBef>
                        <a:spcAft>
                          <a:spcPts val="0"/>
                        </a:spcAft>
                        <a:buNone/>
                      </a:pPr>
                      <a:r>
                        <a:rPr b="1" lang="it" sz="1000">
                          <a:solidFill>
                            <a:srgbClr val="666666"/>
                          </a:solidFill>
                        </a:rPr>
                        <a:t>Description</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r>
              <a:tr h="266925">
                <a:tc>
                  <a:txBody>
                    <a:bodyPr/>
                    <a:lstStyle/>
                    <a:p>
                      <a:pPr indent="0" lvl="0" marL="0" rtl="0" algn="ctr">
                        <a:lnSpc>
                          <a:spcPct val="115000"/>
                        </a:lnSpc>
                        <a:spcBef>
                          <a:spcPts val="0"/>
                        </a:spcBef>
                        <a:spcAft>
                          <a:spcPts val="0"/>
                        </a:spcAft>
                        <a:buNone/>
                      </a:pPr>
                      <a:r>
                        <a:rPr lang="it" sz="1000">
                          <a:solidFill>
                            <a:srgbClr val="666666"/>
                          </a:solidFill>
                        </a:rPr>
                        <a:t>Create Calendar</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000">
                          <a:solidFill>
                            <a:srgbClr val="666666"/>
                          </a:solidFill>
                        </a:rPr>
                        <a:t>story</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16</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1000">
                          <a:solidFill>
                            <a:srgbClr val="666666"/>
                          </a:solidFill>
                        </a:rPr>
                        <a:t>Creation of the functionality to create a Calendar directly in our system</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r h="266925">
                <a:tc>
                  <a:txBody>
                    <a:bodyPr/>
                    <a:lstStyle/>
                    <a:p>
                      <a:pPr indent="0" lvl="0" marL="0" rtl="0" algn="ctr">
                        <a:lnSpc>
                          <a:spcPct val="115000"/>
                        </a:lnSpc>
                        <a:spcBef>
                          <a:spcPts val="0"/>
                        </a:spcBef>
                        <a:spcAft>
                          <a:spcPts val="0"/>
                        </a:spcAft>
                        <a:buNone/>
                      </a:pPr>
                      <a:r>
                        <a:rPr lang="it" sz="1000">
                          <a:solidFill>
                            <a:srgbClr val="666666"/>
                          </a:solidFill>
                        </a:rPr>
                        <a:t>Delete Calendar</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story</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12</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1000">
                          <a:solidFill>
                            <a:srgbClr val="666666"/>
                          </a:solidFill>
                        </a:rPr>
                        <a:t>Creation of the functionality to delete a Calendar directly in our system</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graphicFrame>
        <p:nvGraphicFramePr>
          <p:cNvPr id="410" name="Google Shape;410;p61"/>
          <p:cNvGraphicFramePr/>
          <p:nvPr/>
        </p:nvGraphicFramePr>
        <p:xfrm>
          <a:off x="228600" y="270525"/>
          <a:ext cx="3000000" cy="3000000"/>
        </p:xfrm>
        <a:graphic>
          <a:graphicData uri="http://schemas.openxmlformats.org/drawingml/2006/table">
            <a:tbl>
              <a:tblPr>
                <a:noFill/>
                <a:tableStyleId>{92F2738C-1372-4557-9D46-9083F3DE5DFE}</a:tableStyleId>
              </a:tblPr>
              <a:tblGrid>
                <a:gridCol w="1367775"/>
                <a:gridCol w="670300"/>
                <a:gridCol w="887700"/>
                <a:gridCol w="1503650"/>
                <a:gridCol w="1231925"/>
                <a:gridCol w="1231925"/>
                <a:gridCol w="1793525"/>
              </a:tblGrid>
              <a:tr h="247425">
                <a:tc gridSpan="7">
                  <a:txBody>
                    <a:bodyPr/>
                    <a:lstStyle/>
                    <a:p>
                      <a:pPr indent="0" lvl="0" marL="0" rtl="0" algn="l">
                        <a:lnSpc>
                          <a:spcPct val="115000"/>
                        </a:lnSpc>
                        <a:spcBef>
                          <a:spcPts val="0"/>
                        </a:spcBef>
                        <a:spcAft>
                          <a:spcPts val="0"/>
                        </a:spcAft>
                        <a:buNone/>
                      </a:pPr>
                      <a:r>
                        <a:rPr b="1" lang="it">
                          <a:solidFill>
                            <a:srgbClr val="434343"/>
                          </a:solidFill>
                        </a:rPr>
                        <a:t>Sprint 4</a:t>
                      </a:r>
                      <a:endParaRPr b="1">
                        <a:solidFill>
                          <a:srgbClr val="434343"/>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hMerge="1"/>
                <a:tc hMerge="1"/>
                <a:tc hMerge="1"/>
                <a:tc hMerge="1"/>
                <a:tc hMerge="1"/>
              </a:tr>
              <a:tr h="260500">
                <a:tc gridSpan="2">
                  <a:txBody>
                    <a:bodyPr/>
                    <a:lstStyle/>
                    <a:p>
                      <a:pPr indent="0" lvl="0" marL="0" rtl="0" algn="l">
                        <a:lnSpc>
                          <a:spcPct val="115000"/>
                        </a:lnSpc>
                        <a:spcBef>
                          <a:spcPts val="0"/>
                        </a:spcBef>
                        <a:spcAft>
                          <a:spcPts val="0"/>
                        </a:spcAft>
                        <a:buNone/>
                      </a:pPr>
                      <a:r>
                        <a:rPr b="1" lang="it" sz="1000">
                          <a:solidFill>
                            <a:srgbClr val="666666"/>
                          </a:solidFill>
                        </a:rPr>
                        <a:t>Name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Fourth Sprint</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sz="1000"/>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0"/>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rowSpan="4">
                  <a:txBody>
                    <a:bodyPr/>
                    <a:lstStyle/>
                    <a:p>
                      <a:pPr indent="0" lvl="0" marL="0" rtl="0" algn="ctr">
                        <a:lnSpc>
                          <a:spcPct val="115000"/>
                        </a:lnSpc>
                        <a:spcBef>
                          <a:spcPts val="0"/>
                        </a:spcBef>
                        <a:spcAft>
                          <a:spcPts val="0"/>
                        </a:spcAft>
                        <a:buNone/>
                      </a:pPr>
                      <a:r>
                        <a:rPr b="1" lang="it" sz="3000">
                          <a:solidFill>
                            <a:srgbClr val="B7B7B7"/>
                          </a:solidFill>
                        </a:rPr>
                        <a:t>0</a:t>
                      </a:r>
                      <a:endParaRPr b="1" sz="3000">
                        <a:solidFill>
                          <a:srgbClr val="B7B7B7"/>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60500">
                <a:tc gridSpan="2">
                  <a:txBody>
                    <a:bodyPr/>
                    <a:lstStyle/>
                    <a:p>
                      <a:pPr indent="0" lvl="0" marL="0" rtl="0" algn="l">
                        <a:lnSpc>
                          <a:spcPct val="115000"/>
                        </a:lnSpc>
                        <a:spcBef>
                          <a:spcPts val="0"/>
                        </a:spcBef>
                        <a:spcAft>
                          <a:spcPts val="0"/>
                        </a:spcAft>
                        <a:buNone/>
                      </a:pPr>
                      <a:r>
                        <a:rPr b="1" lang="it" sz="1000">
                          <a:solidFill>
                            <a:srgbClr val="666666"/>
                          </a:solidFill>
                        </a:rPr>
                        <a:t>Goal</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Second set of Core functionalities</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lnSpc>
                          <a:spcPct val="115000"/>
                        </a:lnSpc>
                        <a:spcBef>
                          <a:spcPts val="0"/>
                        </a:spcBef>
                        <a:spcAft>
                          <a:spcPts val="0"/>
                        </a:spcAft>
                        <a:buNone/>
                      </a:pPr>
                      <a:r>
                        <a:rPr b="1" lang="it" sz="1000">
                          <a:solidFill>
                            <a:srgbClr val="666666"/>
                          </a:solidFill>
                        </a:rPr>
                        <a:t>Duration</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000">
                          <a:solidFill>
                            <a:srgbClr val="666666"/>
                          </a:solidFill>
                        </a:rPr>
                        <a:t>4 working days</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r>
              <a:tr h="260500">
                <a:tc gridSpan="2">
                  <a:txBody>
                    <a:bodyPr/>
                    <a:lstStyle/>
                    <a:p>
                      <a:pPr indent="0" lvl="0" marL="0" rtl="0" algn="l">
                        <a:lnSpc>
                          <a:spcPct val="115000"/>
                        </a:lnSpc>
                        <a:spcBef>
                          <a:spcPts val="0"/>
                        </a:spcBef>
                        <a:spcAft>
                          <a:spcPts val="0"/>
                        </a:spcAft>
                        <a:buNone/>
                      </a:pPr>
                      <a:r>
                        <a:rPr b="1" lang="it" sz="1000">
                          <a:solidFill>
                            <a:srgbClr val="666666"/>
                          </a:solidFill>
                        </a:rPr>
                        <a:t>Process improvement</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Improve sprint reporting</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lnSpc>
                          <a:spcPct val="115000"/>
                        </a:lnSpc>
                        <a:spcBef>
                          <a:spcPts val="0"/>
                        </a:spcBef>
                        <a:spcAft>
                          <a:spcPts val="0"/>
                        </a:spcAft>
                        <a:buNone/>
                      </a:pPr>
                      <a:r>
                        <a:rPr b="1" lang="it" sz="1000">
                          <a:solidFill>
                            <a:srgbClr val="666666"/>
                          </a:solidFill>
                        </a:rPr>
                        <a:t>Things</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000">
                          <a:solidFill>
                            <a:srgbClr val="666666"/>
                          </a:solidFill>
                        </a:rPr>
                        <a:t>3 things</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r>
              <a:tr h="171300">
                <a:tc gridSpan="2">
                  <a:txBody>
                    <a:bodyPr/>
                    <a:lstStyle/>
                    <a:p>
                      <a:pPr indent="0" lvl="0" marL="0" rtl="0" algn="l">
                        <a:lnSpc>
                          <a:spcPct val="115000"/>
                        </a:lnSpc>
                        <a:spcBef>
                          <a:spcPts val="0"/>
                        </a:spcBef>
                        <a:spcAft>
                          <a:spcPts val="0"/>
                        </a:spcAft>
                        <a:buNone/>
                      </a:pPr>
                      <a:r>
                        <a:rPr b="1" lang="it" sz="1000">
                          <a:solidFill>
                            <a:srgbClr val="666666"/>
                          </a:solidFill>
                        </a:rPr>
                        <a:t>Start Date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17/10/2023</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lnSpc>
                          <a:spcPct val="115000"/>
                        </a:lnSpc>
                        <a:spcBef>
                          <a:spcPts val="0"/>
                        </a:spcBef>
                        <a:spcAft>
                          <a:spcPts val="0"/>
                        </a:spcAft>
                        <a:buNone/>
                      </a:pPr>
                      <a:r>
                        <a:rPr b="1" lang="it" sz="1000">
                          <a:solidFill>
                            <a:srgbClr val="666666"/>
                          </a:solidFill>
                        </a:rPr>
                        <a:t>Story Points</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000">
                          <a:solidFill>
                            <a:srgbClr val="666666"/>
                          </a:solidFill>
                        </a:rPr>
                        <a:t>26 points</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r>
              <a:tr h="171300">
                <a:tc gridSpan="2">
                  <a:txBody>
                    <a:bodyPr/>
                    <a:lstStyle/>
                    <a:p>
                      <a:pPr indent="0" lvl="0" marL="0" rtl="0" algn="l">
                        <a:lnSpc>
                          <a:spcPct val="115000"/>
                        </a:lnSpc>
                        <a:spcBef>
                          <a:spcPts val="0"/>
                        </a:spcBef>
                        <a:spcAft>
                          <a:spcPts val="0"/>
                        </a:spcAft>
                        <a:buNone/>
                      </a:pPr>
                      <a:r>
                        <a:rPr b="1" lang="it" sz="1000">
                          <a:solidFill>
                            <a:srgbClr val="666666"/>
                          </a:solidFill>
                        </a:rPr>
                        <a:t>End Date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21/10/2023</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sz="1000"/>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000">
                          <a:solidFill>
                            <a:srgbClr val="B7B7B7"/>
                          </a:solidFill>
                        </a:rPr>
                        <a:t>days left</a:t>
                      </a:r>
                      <a:endParaRPr sz="1000">
                        <a:solidFill>
                          <a:srgbClr val="B7B7B7"/>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47425">
                <a:tc gridSpan="7">
                  <a:txBody>
                    <a:bodyPr/>
                    <a:lstStyle/>
                    <a:p>
                      <a:pPr indent="0" lvl="0" marL="0" rtl="0" algn="l">
                        <a:lnSpc>
                          <a:spcPct val="115000"/>
                        </a:lnSpc>
                        <a:spcBef>
                          <a:spcPts val="0"/>
                        </a:spcBef>
                        <a:spcAft>
                          <a:spcPts val="0"/>
                        </a:spcAft>
                        <a:buNone/>
                      </a:pPr>
                      <a:r>
                        <a:rPr b="1" lang="it">
                          <a:solidFill>
                            <a:srgbClr val="434343"/>
                          </a:solidFill>
                        </a:rPr>
                        <a:t>Sprint Metrics</a:t>
                      </a:r>
                      <a:endParaRPr b="1">
                        <a:solidFill>
                          <a:srgbClr val="434343"/>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hMerge="1"/>
                <a:tc hMerge="1"/>
                <a:tc hMerge="1"/>
                <a:tc hMerge="1"/>
                <a:tc hMerge="1"/>
              </a:tr>
              <a:tr h="260500">
                <a:tc gridSpan="2">
                  <a:txBody>
                    <a:bodyPr/>
                    <a:lstStyle/>
                    <a:p>
                      <a:pPr indent="0" lvl="0" marL="0" rtl="0" algn="l">
                        <a:lnSpc>
                          <a:spcPct val="115000"/>
                        </a:lnSpc>
                        <a:spcBef>
                          <a:spcPts val="0"/>
                        </a:spcBef>
                        <a:spcAft>
                          <a:spcPts val="0"/>
                        </a:spcAft>
                        <a:buNone/>
                      </a:pPr>
                      <a:r>
                        <a:rPr lang="it" sz="1000">
                          <a:solidFill>
                            <a:srgbClr val="666666"/>
                          </a:solidFill>
                        </a:rPr>
                        <a:t>Things Planned</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3</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rowSpan="3">
                  <a:txBody>
                    <a:bodyPr/>
                    <a:lstStyle/>
                    <a:p>
                      <a:pPr indent="0" lvl="0" marL="0" rtl="0" algn="l">
                        <a:lnSpc>
                          <a:spcPct val="115000"/>
                        </a:lnSpc>
                        <a:spcBef>
                          <a:spcPts val="0"/>
                        </a:spcBef>
                        <a:spcAft>
                          <a:spcPts val="0"/>
                        </a:spcAft>
                        <a:buNone/>
                      </a:pPr>
                      <a:r>
                        <a:rPr b="1" lang="it" sz="1000">
                          <a:solidFill>
                            <a:srgbClr val="666666"/>
                          </a:solidFill>
                        </a:rPr>
                        <a:t>Key Achievements</a:t>
                      </a:r>
                      <a:endParaRPr b="1"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3" rowSpan="3">
                  <a:txBody>
                    <a:bodyPr/>
                    <a:lstStyle/>
                    <a:p>
                      <a:pPr indent="0" lvl="0" marL="0" rtl="0" algn="l">
                        <a:lnSpc>
                          <a:spcPct val="115000"/>
                        </a:lnSpc>
                        <a:spcBef>
                          <a:spcPts val="0"/>
                        </a:spcBef>
                        <a:spcAft>
                          <a:spcPts val="0"/>
                        </a:spcAft>
                        <a:buNone/>
                      </a:pPr>
                      <a:r>
                        <a:rPr lang="it" sz="1000">
                          <a:solidFill>
                            <a:srgbClr val="666666"/>
                          </a:solidFill>
                        </a:rPr>
                        <a:t>The second set of core functionalities has been implemented into the system, and additional improvements were brought for existing functionalities.</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rowSpan="3" hMerge="1"/>
                <a:tc rowSpan="3" hMerge="1"/>
              </a:tr>
              <a:tr h="260500">
                <a:tc gridSpan="2">
                  <a:txBody>
                    <a:bodyPr/>
                    <a:lstStyle/>
                    <a:p>
                      <a:pPr indent="0" lvl="0" marL="0" rtl="0" algn="l">
                        <a:lnSpc>
                          <a:spcPct val="115000"/>
                        </a:lnSpc>
                        <a:spcBef>
                          <a:spcPts val="0"/>
                        </a:spcBef>
                        <a:spcAft>
                          <a:spcPts val="0"/>
                        </a:spcAft>
                        <a:buNone/>
                      </a:pPr>
                      <a:r>
                        <a:rPr lang="it" sz="1000">
                          <a:solidFill>
                            <a:srgbClr val="666666"/>
                          </a:solidFill>
                        </a:rPr>
                        <a:t>Points Planned</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26</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260500">
                <a:tc gridSpan="2">
                  <a:txBody>
                    <a:bodyPr/>
                    <a:lstStyle/>
                    <a:p>
                      <a:pPr indent="0" lvl="0" marL="0" rtl="0" algn="l">
                        <a:lnSpc>
                          <a:spcPct val="115000"/>
                        </a:lnSpc>
                        <a:spcBef>
                          <a:spcPts val="0"/>
                        </a:spcBef>
                        <a:spcAft>
                          <a:spcPts val="0"/>
                        </a:spcAft>
                        <a:buNone/>
                      </a:pPr>
                      <a:r>
                        <a:rPr lang="it" sz="1000">
                          <a:solidFill>
                            <a:srgbClr val="666666"/>
                          </a:solidFill>
                        </a:rPr>
                        <a:t>Things done:</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hMerge="1"/>
                <a:tc>
                  <a:txBody>
                    <a:bodyPr/>
                    <a:lstStyle/>
                    <a:p>
                      <a:pPr indent="0" lvl="0" marL="0" rtl="0" algn="ctr">
                        <a:lnSpc>
                          <a:spcPct val="115000"/>
                        </a:lnSpc>
                        <a:spcBef>
                          <a:spcPts val="0"/>
                        </a:spcBef>
                        <a:spcAft>
                          <a:spcPts val="0"/>
                        </a:spcAft>
                        <a:buNone/>
                      </a:pPr>
                      <a:r>
                        <a:rPr lang="it" sz="1000">
                          <a:solidFill>
                            <a:srgbClr val="666666"/>
                          </a:solidFill>
                        </a:rPr>
                        <a:t>3</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260500">
                <a:tc gridSpan="2">
                  <a:txBody>
                    <a:bodyPr/>
                    <a:lstStyle/>
                    <a:p>
                      <a:pPr indent="0" lvl="0" marL="0" rtl="0" algn="l">
                        <a:lnSpc>
                          <a:spcPct val="115000"/>
                        </a:lnSpc>
                        <a:spcBef>
                          <a:spcPts val="0"/>
                        </a:spcBef>
                        <a:spcAft>
                          <a:spcPts val="0"/>
                        </a:spcAft>
                        <a:buNone/>
                      </a:pPr>
                      <a:r>
                        <a:rPr lang="it" sz="1000">
                          <a:solidFill>
                            <a:srgbClr val="666666"/>
                          </a:solidFill>
                        </a:rPr>
                        <a:t>Things left:</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0</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rowSpan="3">
                  <a:txBody>
                    <a:bodyPr/>
                    <a:lstStyle/>
                    <a:p>
                      <a:pPr indent="0" lvl="0" marL="0" rtl="0" algn="l">
                        <a:lnSpc>
                          <a:spcPct val="115000"/>
                        </a:lnSpc>
                        <a:spcBef>
                          <a:spcPts val="0"/>
                        </a:spcBef>
                        <a:spcAft>
                          <a:spcPts val="0"/>
                        </a:spcAft>
                        <a:buNone/>
                      </a:pPr>
                      <a:r>
                        <a:rPr b="1" lang="it" sz="1000">
                          <a:solidFill>
                            <a:srgbClr val="666666"/>
                          </a:solidFill>
                        </a:rPr>
                        <a:t>Performance Summary</a:t>
                      </a:r>
                      <a:endParaRPr b="1"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3" rowSpan="3">
                  <a:txBody>
                    <a:bodyPr/>
                    <a:lstStyle/>
                    <a:p>
                      <a:pPr indent="0" lvl="0" marL="0" rtl="0" algn="l">
                        <a:lnSpc>
                          <a:spcPct val="115000"/>
                        </a:lnSpc>
                        <a:spcBef>
                          <a:spcPts val="0"/>
                        </a:spcBef>
                        <a:spcAft>
                          <a:spcPts val="0"/>
                        </a:spcAft>
                        <a:buNone/>
                      </a:pPr>
                      <a:r>
                        <a:rPr lang="it" sz="1000">
                          <a:solidFill>
                            <a:srgbClr val="666666"/>
                          </a:solidFill>
                        </a:rPr>
                        <a:t>Nothing particularly interesting to report.</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rowSpan="3" hMerge="1"/>
                <a:tc rowSpan="3" hMerge="1"/>
              </a:tr>
              <a:tr h="260500">
                <a:tc gridSpan="2">
                  <a:txBody>
                    <a:bodyPr/>
                    <a:lstStyle/>
                    <a:p>
                      <a:pPr indent="0" lvl="0" marL="0" rtl="0" algn="l">
                        <a:lnSpc>
                          <a:spcPct val="115000"/>
                        </a:lnSpc>
                        <a:spcBef>
                          <a:spcPts val="0"/>
                        </a:spcBef>
                        <a:spcAft>
                          <a:spcPts val="0"/>
                        </a:spcAft>
                        <a:buNone/>
                      </a:pPr>
                      <a:r>
                        <a:rPr lang="it" sz="1000">
                          <a:solidFill>
                            <a:srgbClr val="666666"/>
                          </a:solidFill>
                        </a:rPr>
                        <a:t>Story Points done</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hMerge="1"/>
                <a:tc>
                  <a:txBody>
                    <a:bodyPr/>
                    <a:lstStyle/>
                    <a:p>
                      <a:pPr indent="0" lvl="0" marL="0" rtl="0" algn="ctr">
                        <a:lnSpc>
                          <a:spcPct val="115000"/>
                        </a:lnSpc>
                        <a:spcBef>
                          <a:spcPts val="0"/>
                        </a:spcBef>
                        <a:spcAft>
                          <a:spcPts val="0"/>
                        </a:spcAft>
                        <a:buNone/>
                      </a:pPr>
                      <a:r>
                        <a:rPr lang="it" sz="1000">
                          <a:solidFill>
                            <a:srgbClr val="666666"/>
                          </a:solidFill>
                        </a:rPr>
                        <a:t>26</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260500">
                <a:tc gridSpan="2">
                  <a:txBody>
                    <a:bodyPr/>
                    <a:lstStyle/>
                    <a:p>
                      <a:pPr indent="0" lvl="0" marL="0" rtl="0" algn="l">
                        <a:lnSpc>
                          <a:spcPct val="115000"/>
                        </a:lnSpc>
                        <a:spcBef>
                          <a:spcPts val="0"/>
                        </a:spcBef>
                        <a:spcAft>
                          <a:spcPts val="0"/>
                        </a:spcAft>
                        <a:buNone/>
                      </a:pPr>
                      <a:r>
                        <a:rPr lang="it" sz="1000">
                          <a:solidFill>
                            <a:srgbClr val="666666"/>
                          </a:solidFill>
                        </a:rPr>
                        <a:t>Story Points left:</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0</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247425">
                <a:tc gridSpan="7">
                  <a:txBody>
                    <a:bodyPr/>
                    <a:lstStyle/>
                    <a:p>
                      <a:pPr indent="0" lvl="0" marL="0" rtl="0" algn="l">
                        <a:lnSpc>
                          <a:spcPct val="115000"/>
                        </a:lnSpc>
                        <a:spcBef>
                          <a:spcPts val="0"/>
                        </a:spcBef>
                        <a:spcAft>
                          <a:spcPts val="0"/>
                        </a:spcAft>
                        <a:buNone/>
                      </a:pPr>
                      <a:r>
                        <a:rPr b="1" lang="it">
                          <a:solidFill>
                            <a:srgbClr val="434343"/>
                          </a:solidFill>
                        </a:rPr>
                        <a:t>Sprint Backlog</a:t>
                      </a:r>
                      <a:endParaRPr b="1">
                        <a:solidFill>
                          <a:srgbClr val="434343"/>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hMerge="1"/>
                <a:tc hMerge="1"/>
                <a:tc hMerge="1"/>
                <a:tc hMerge="1"/>
                <a:tc hMerge="1"/>
              </a:tr>
              <a:tr h="342600">
                <a:tc>
                  <a:txBody>
                    <a:bodyPr/>
                    <a:lstStyle/>
                    <a:p>
                      <a:pPr indent="0" lvl="0" marL="0" rtl="0" algn="ctr">
                        <a:lnSpc>
                          <a:spcPct val="115000"/>
                        </a:lnSpc>
                        <a:spcBef>
                          <a:spcPts val="0"/>
                        </a:spcBef>
                        <a:spcAft>
                          <a:spcPts val="0"/>
                        </a:spcAft>
                        <a:buNone/>
                      </a:pPr>
                      <a:r>
                        <a:rPr b="1" lang="it" sz="1000">
                          <a:solidFill>
                            <a:srgbClr val="666666"/>
                          </a:solidFill>
                        </a:rPr>
                        <a:t>Things (3)</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solidFill>
                            <a:srgbClr val="666666"/>
                          </a:solidFill>
                        </a:rPr>
                        <a:t>Type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solidFill>
                            <a:srgbClr val="666666"/>
                          </a:solidFill>
                        </a:rPr>
                        <a:t>Story Points (26)</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4">
                  <a:txBody>
                    <a:bodyPr/>
                    <a:lstStyle/>
                    <a:p>
                      <a:pPr indent="0" lvl="0" marL="0" rtl="0" algn="l">
                        <a:lnSpc>
                          <a:spcPct val="115000"/>
                        </a:lnSpc>
                        <a:spcBef>
                          <a:spcPts val="0"/>
                        </a:spcBef>
                        <a:spcAft>
                          <a:spcPts val="0"/>
                        </a:spcAft>
                        <a:buNone/>
                      </a:pPr>
                      <a:r>
                        <a:rPr b="1" lang="it" sz="1000">
                          <a:solidFill>
                            <a:srgbClr val="666666"/>
                          </a:solidFill>
                        </a:rPr>
                        <a:t>Description</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r>
              <a:tr h="243150">
                <a:tc>
                  <a:txBody>
                    <a:bodyPr/>
                    <a:lstStyle/>
                    <a:p>
                      <a:pPr indent="0" lvl="0" marL="0" rtl="0" algn="ctr">
                        <a:lnSpc>
                          <a:spcPct val="115000"/>
                        </a:lnSpc>
                        <a:spcBef>
                          <a:spcPts val="0"/>
                        </a:spcBef>
                        <a:spcAft>
                          <a:spcPts val="0"/>
                        </a:spcAft>
                        <a:buNone/>
                      </a:pPr>
                      <a:r>
                        <a:rPr lang="it" sz="1000">
                          <a:solidFill>
                            <a:srgbClr val="666666"/>
                          </a:solidFill>
                        </a:rPr>
                        <a:t>Search Recipes</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000">
                          <a:solidFill>
                            <a:srgbClr val="666666"/>
                          </a:solidFill>
                        </a:rPr>
                        <a:t>story</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8</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1000">
                          <a:solidFill>
                            <a:srgbClr val="666666"/>
                          </a:solidFill>
                        </a:rPr>
                        <a:t>Creation of the functionality to search for recipes by name with an external API</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r h="342600">
                <a:tc>
                  <a:txBody>
                    <a:bodyPr/>
                    <a:lstStyle/>
                    <a:p>
                      <a:pPr indent="0" lvl="0" marL="0" rtl="0" algn="ctr">
                        <a:lnSpc>
                          <a:spcPct val="115000"/>
                        </a:lnSpc>
                        <a:spcBef>
                          <a:spcPts val="0"/>
                        </a:spcBef>
                        <a:spcAft>
                          <a:spcPts val="0"/>
                        </a:spcAft>
                        <a:buNone/>
                      </a:pPr>
                      <a:r>
                        <a:rPr lang="it" sz="1000">
                          <a:solidFill>
                            <a:srgbClr val="666666"/>
                          </a:solidFill>
                        </a:rPr>
                        <a:t>Show Recipes Information</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story</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12</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1000">
                          <a:solidFill>
                            <a:srgbClr val="666666"/>
                          </a:solidFill>
                        </a:rPr>
                        <a:t>Creation of the functionality to get the information for recipes with an external API</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r h="243150">
                <a:tc>
                  <a:txBody>
                    <a:bodyPr/>
                    <a:lstStyle/>
                    <a:p>
                      <a:pPr indent="0" lvl="0" marL="0" rtl="0" algn="ctr">
                        <a:lnSpc>
                          <a:spcPct val="115000"/>
                        </a:lnSpc>
                        <a:spcBef>
                          <a:spcPts val="0"/>
                        </a:spcBef>
                        <a:spcAft>
                          <a:spcPts val="0"/>
                        </a:spcAft>
                        <a:buNone/>
                      </a:pPr>
                      <a:r>
                        <a:rPr lang="it" sz="1000">
                          <a:solidFill>
                            <a:srgbClr val="666666"/>
                          </a:solidFill>
                        </a:rPr>
                        <a:t>Add Event to Calendar</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000">
                          <a:solidFill>
                            <a:srgbClr val="666666"/>
                          </a:solidFill>
                        </a:rPr>
                        <a:t>story</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6</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1000">
                          <a:solidFill>
                            <a:srgbClr val="666666"/>
                          </a:solidFill>
                        </a:rPr>
                        <a:t>Creation of the functionality to add an event to a Calendar directly in our system</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rotWithShape="1">
          <a:blip r:embed="rId3">
            <a:alphaModFix/>
          </a:blip>
          <a:srcRect b="6485" l="0" r="0" t="3932"/>
          <a:stretch/>
        </p:blipFill>
        <p:spPr>
          <a:xfrm>
            <a:off x="1371200" y="252125"/>
            <a:ext cx="6401600" cy="46392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graphicFrame>
        <p:nvGraphicFramePr>
          <p:cNvPr id="415" name="Google Shape;415;p62"/>
          <p:cNvGraphicFramePr/>
          <p:nvPr/>
        </p:nvGraphicFramePr>
        <p:xfrm>
          <a:off x="228600" y="270700"/>
          <a:ext cx="3000000" cy="3000000"/>
        </p:xfrm>
        <a:graphic>
          <a:graphicData uri="http://schemas.openxmlformats.org/drawingml/2006/table">
            <a:tbl>
              <a:tblPr>
                <a:noFill/>
                <a:tableStyleId>{92F2738C-1372-4557-9D46-9083F3DE5DFE}</a:tableStyleId>
              </a:tblPr>
              <a:tblGrid>
                <a:gridCol w="1559625"/>
                <a:gridCol w="652875"/>
                <a:gridCol w="870500"/>
                <a:gridCol w="1468950"/>
                <a:gridCol w="1196925"/>
                <a:gridCol w="1196925"/>
                <a:gridCol w="1740975"/>
              </a:tblGrid>
              <a:tr h="209425">
                <a:tc gridSpan="7">
                  <a:txBody>
                    <a:bodyPr/>
                    <a:lstStyle/>
                    <a:p>
                      <a:pPr indent="0" lvl="0" marL="0" rtl="0" algn="l">
                        <a:lnSpc>
                          <a:spcPct val="115000"/>
                        </a:lnSpc>
                        <a:spcBef>
                          <a:spcPts val="0"/>
                        </a:spcBef>
                        <a:spcAft>
                          <a:spcPts val="0"/>
                        </a:spcAft>
                        <a:buNone/>
                      </a:pPr>
                      <a:r>
                        <a:rPr b="1" lang="it" sz="1200">
                          <a:solidFill>
                            <a:srgbClr val="434343"/>
                          </a:solidFill>
                        </a:rPr>
                        <a:t>Sprint 5</a:t>
                      </a:r>
                      <a:endParaRPr b="1" sz="1200">
                        <a:solidFill>
                          <a:srgbClr val="434343"/>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hMerge="1"/>
                <a:tc hMerge="1"/>
                <a:tc hMerge="1"/>
                <a:tc hMerge="1"/>
                <a:tc hMerge="1"/>
              </a:tr>
              <a:tr h="209150">
                <a:tc gridSpan="2">
                  <a:txBody>
                    <a:bodyPr/>
                    <a:lstStyle/>
                    <a:p>
                      <a:pPr indent="0" lvl="0" marL="0" rtl="0" algn="l">
                        <a:lnSpc>
                          <a:spcPct val="115000"/>
                        </a:lnSpc>
                        <a:spcBef>
                          <a:spcPts val="0"/>
                        </a:spcBef>
                        <a:spcAft>
                          <a:spcPts val="0"/>
                        </a:spcAft>
                        <a:buNone/>
                      </a:pPr>
                      <a:r>
                        <a:rPr b="1" lang="it" sz="1000">
                          <a:solidFill>
                            <a:srgbClr val="666666"/>
                          </a:solidFill>
                        </a:rPr>
                        <a:t>Name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Fifth Sprint</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sz="1000"/>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0"/>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rowSpan="4">
                  <a:txBody>
                    <a:bodyPr/>
                    <a:lstStyle/>
                    <a:p>
                      <a:pPr indent="0" lvl="0" marL="0" rtl="0" algn="ctr">
                        <a:lnSpc>
                          <a:spcPct val="115000"/>
                        </a:lnSpc>
                        <a:spcBef>
                          <a:spcPts val="0"/>
                        </a:spcBef>
                        <a:spcAft>
                          <a:spcPts val="0"/>
                        </a:spcAft>
                        <a:buNone/>
                      </a:pPr>
                      <a:r>
                        <a:rPr b="1" lang="it" sz="3000">
                          <a:solidFill>
                            <a:srgbClr val="B7B7B7"/>
                          </a:solidFill>
                        </a:rPr>
                        <a:t>0</a:t>
                      </a:r>
                      <a:endParaRPr b="1" sz="3000">
                        <a:solidFill>
                          <a:srgbClr val="B7B7B7"/>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9150">
                <a:tc gridSpan="2">
                  <a:txBody>
                    <a:bodyPr/>
                    <a:lstStyle/>
                    <a:p>
                      <a:pPr indent="0" lvl="0" marL="0" rtl="0" algn="l">
                        <a:lnSpc>
                          <a:spcPct val="115000"/>
                        </a:lnSpc>
                        <a:spcBef>
                          <a:spcPts val="0"/>
                        </a:spcBef>
                        <a:spcAft>
                          <a:spcPts val="0"/>
                        </a:spcAft>
                        <a:buNone/>
                      </a:pPr>
                      <a:r>
                        <a:rPr b="1" lang="it" sz="1000">
                          <a:solidFill>
                            <a:srgbClr val="666666"/>
                          </a:solidFill>
                        </a:rPr>
                        <a:t>Goal</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Additional minor functionalities</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lnSpc>
                          <a:spcPct val="115000"/>
                        </a:lnSpc>
                        <a:spcBef>
                          <a:spcPts val="0"/>
                        </a:spcBef>
                        <a:spcAft>
                          <a:spcPts val="0"/>
                        </a:spcAft>
                        <a:buNone/>
                      </a:pPr>
                      <a:r>
                        <a:rPr b="1" lang="it" sz="1000">
                          <a:solidFill>
                            <a:srgbClr val="666666"/>
                          </a:solidFill>
                        </a:rPr>
                        <a:t>Duration</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000">
                          <a:solidFill>
                            <a:srgbClr val="666666"/>
                          </a:solidFill>
                        </a:rPr>
                        <a:t>2 working days</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r>
              <a:tr h="342700">
                <a:tc gridSpan="2">
                  <a:txBody>
                    <a:bodyPr/>
                    <a:lstStyle/>
                    <a:p>
                      <a:pPr indent="0" lvl="0" marL="0" rtl="0" algn="l">
                        <a:lnSpc>
                          <a:spcPct val="115000"/>
                        </a:lnSpc>
                        <a:spcBef>
                          <a:spcPts val="0"/>
                        </a:spcBef>
                        <a:spcAft>
                          <a:spcPts val="0"/>
                        </a:spcAft>
                        <a:buNone/>
                      </a:pPr>
                      <a:r>
                        <a:rPr b="1" lang="it" sz="1000">
                          <a:solidFill>
                            <a:srgbClr val="666666"/>
                          </a:solidFill>
                        </a:rPr>
                        <a:t>Process improvement</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Improve sprint reporting and team synergy</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lnSpc>
                          <a:spcPct val="115000"/>
                        </a:lnSpc>
                        <a:spcBef>
                          <a:spcPts val="0"/>
                        </a:spcBef>
                        <a:spcAft>
                          <a:spcPts val="0"/>
                        </a:spcAft>
                        <a:buNone/>
                      </a:pPr>
                      <a:r>
                        <a:rPr b="1" lang="it" sz="1000">
                          <a:solidFill>
                            <a:srgbClr val="666666"/>
                          </a:solidFill>
                        </a:rPr>
                        <a:t>Things</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000">
                          <a:solidFill>
                            <a:srgbClr val="666666"/>
                          </a:solidFill>
                        </a:rPr>
                        <a:t>5 things</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r>
              <a:tr h="171350">
                <a:tc gridSpan="2">
                  <a:txBody>
                    <a:bodyPr/>
                    <a:lstStyle/>
                    <a:p>
                      <a:pPr indent="0" lvl="0" marL="0" rtl="0" algn="l">
                        <a:lnSpc>
                          <a:spcPct val="115000"/>
                        </a:lnSpc>
                        <a:spcBef>
                          <a:spcPts val="0"/>
                        </a:spcBef>
                        <a:spcAft>
                          <a:spcPts val="0"/>
                        </a:spcAft>
                        <a:buNone/>
                      </a:pPr>
                      <a:r>
                        <a:rPr b="1" lang="it" sz="1000">
                          <a:solidFill>
                            <a:srgbClr val="666666"/>
                          </a:solidFill>
                        </a:rPr>
                        <a:t>Start Date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22/10/2023</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lnSpc>
                          <a:spcPct val="115000"/>
                        </a:lnSpc>
                        <a:spcBef>
                          <a:spcPts val="0"/>
                        </a:spcBef>
                        <a:spcAft>
                          <a:spcPts val="0"/>
                        </a:spcAft>
                        <a:buNone/>
                      </a:pPr>
                      <a:r>
                        <a:rPr b="1" lang="it" sz="1000">
                          <a:solidFill>
                            <a:srgbClr val="666666"/>
                          </a:solidFill>
                        </a:rPr>
                        <a:t>Story Points</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000">
                          <a:solidFill>
                            <a:srgbClr val="666666"/>
                          </a:solidFill>
                        </a:rPr>
                        <a:t>20 points</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r>
              <a:tr h="171350">
                <a:tc gridSpan="2">
                  <a:txBody>
                    <a:bodyPr/>
                    <a:lstStyle/>
                    <a:p>
                      <a:pPr indent="0" lvl="0" marL="0" rtl="0" algn="l">
                        <a:lnSpc>
                          <a:spcPct val="115000"/>
                        </a:lnSpc>
                        <a:spcBef>
                          <a:spcPts val="0"/>
                        </a:spcBef>
                        <a:spcAft>
                          <a:spcPts val="0"/>
                        </a:spcAft>
                        <a:buNone/>
                      </a:pPr>
                      <a:r>
                        <a:rPr b="1" lang="it" sz="1000">
                          <a:solidFill>
                            <a:srgbClr val="666666"/>
                          </a:solidFill>
                        </a:rPr>
                        <a:t>End Date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24/10/2023</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sz="1000"/>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000">
                          <a:solidFill>
                            <a:srgbClr val="B7B7B7"/>
                          </a:solidFill>
                        </a:rPr>
                        <a:t>days left</a:t>
                      </a:r>
                      <a:endParaRPr sz="1000">
                        <a:solidFill>
                          <a:srgbClr val="B7B7B7"/>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425">
                <a:tc gridSpan="7">
                  <a:txBody>
                    <a:bodyPr/>
                    <a:lstStyle/>
                    <a:p>
                      <a:pPr indent="0" lvl="0" marL="0" rtl="0" algn="l">
                        <a:lnSpc>
                          <a:spcPct val="115000"/>
                        </a:lnSpc>
                        <a:spcBef>
                          <a:spcPts val="0"/>
                        </a:spcBef>
                        <a:spcAft>
                          <a:spcPts val="0"/>
                        </a:spcAft>
                        <a:buNone/>
                      </a:pPr>
                      <a:r>
                        <a:rPr b="1" lang="it" sz="1200">
                          <a:solidFill>
                            <a:srgbClr val="434343"/>
                          </a:solidFill>
                        </a:rPr>
                        <a:t>Sprint Metrics</a:t>
                      </a:r>
                      <a:endParaRPr b="1" sz="1200">
                        <a:solidFill>
                          <a:srgbClr val="434343"/>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hMerge="1"/>
                <a:tc hMerge="1"/>
                <a:tc hMerge="1"/>
                <a:tc hMerge="1"/>
                <a:tc hMerge="1"/>
              </a:tr>
              <a:tr h="209150">
                <a:tc gridSpan="2">
                  <a:txBody>
                    <a:bodyPr/>
                    <a:lstStyle/>
                    <a:p>
                      <a:pPr indent="0" lvl="0" marL="0" rtl="0" algn="l">
                        <a:lnSpc>
                          <a:spcPct val="115000"/>
                        </a:lnSpc>
                        <a:spcBef>
                          <a:spcPts val="0"/>
                        </a:spcBef>
                        <a:spcAft>
                          <a:spcPts val="0"/>
                        </a:spcAft>
                        <a:buNone/>
                      </a:pPr>
                      <a:r>
                        <a:rPr lang="it" sz="1000">
                          <a:solidFill>
                            <a:srgbClr val="666666"/>
                          </a:solidFill>
                        </a:rPr>
                        <a:t>Things Planned</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5</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rowSpan="3">
                  <a:txBody>
                    <a:bodyPr/>
                    <a:lstStyle/>
                    <a:p>
                      <a:pPr indent="0" lvl="0" marL="0" rtl="0" algn="l">
                        <a:lnSpc>
                          <a:spcPct val="115000"/>
                        </a:lnSpc>
                        <a:spcBef>
                          <a:spcPts val="0"/>
                        </a:spcBef>
                        <a:spcAft>
                          <a:spcPts val="0"/>
                        </a:spcAft>
                        <a:buNone/>
                      </a:pPr>
                      <a:r>
                        <a:rPr b="1" lang="it" sz="1000">
                          <a:solidFill>
                            <a:srgbClr val="666666"/>
                          </a:solidFill>
                        </a:rPr>
                        <a:t>Key Achievements</a:t>
                      </a:r>
                      <a:endParaRPr b="1"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3" rowSpan="3">
                  <a:txBody>
                    <a:bodyPr/>
                    <a:lstStyle/>
                    <a:p>
                      <a:pPr indent="0" lvl="0" marL="0" rtl="0" algn="l">
                        <a:lnSpc>
                          <a:spcPct val="115000"/>
                        </a:lnSpc>
                        <a:spcBef>
                          <a:spcPts val="0"/>
                        </a:spcBef>
                        <a:spcAft>
                          <a:spcPts val="0"/>
                        </a:spcAft>
                        <a:buNone/>
                      </a:pPr>
                      <a:r>
                        <a:rPr lang="it" sz="1000">
                          <a:solidFill>
                            <a:srgbClr val="666666"/>
                          </a:solidFill>
                        </a:rPr>
                        <a:t>Other minor functionalities have been successfully implemented in the system.</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rowSpan="3" hMerge="1"/>
                <a:tc rowSpan="3" hMerge="1"/>
              </a:tr>
              <a:tr h="209150">
                <a:tc gridSpan="2">
                  <a:txBody>
                    <a:bodyPr/>
                    <a:lstStyle/>
                    <a:p>
                      <a:pPr indent="0" lvl="0" marL="0" rtl="0" algn="l">
                        <a:lnSpc>
                          <a:spcPct val="115000"/>
                        </a:lnSpc>
                        <a:spcBef>
                          <a:spcPts val="0"/>
                        </a:spcBef>
                        <a:spcAft>
                          <a:spcPts val="0"/>
                        </a:spcAft>
                        <a:buNone/>
                      </a:pPr>
                      <a:r>
                        <a:rPr lang="it" sz="1000">
                          <a:solidFill>
                            <a:srgbClr val="666666"/>
                          </a:solidFill>
                        </a:rPr>
                        <a:t>Points Planned</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20</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209150">
                <a:tc gridSpan="2">
                  <a:txBody>
                    <a:bodyPr/>
                    <a:lstStyle/>
                    <a:p>
                      <a:pPr indent="0" lvl="0" marL="0" rtl="0" algn="l">
                        <a:lnSpc>
                          <a:spcPct val="115000"/>
                        </a:lnSpc>
                        <a:spcBef>
                          <a:spcPts val="0"/>
                        </a:spcBef>
                        <a:spcAft>
                          <a:spcPts val="0"/>
                        </a:spcAft>
                        <a:buNone/>
                      </a:pPr>
                      <a:r>
                        <a:rPr lang="it" sz="1000">
                          <a:solidFill>
                            <a:srgbClr val="666666"/>
                          </a:solidFill>
                        </a:rPr>
                        <a:t>Things done:</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hMerge="1"/>
                <a:tc>
                  <a:txBody>
                    <a:bodyPr/>
                    <a:lstStyle/>
                    <a:p>
                      <a:pPr indent="0" lvl="0" marL="0" rtl="0" algn="ctr">
                        <a:lnSpc>
                          <a:spcPct val="115000"/>
                        </a:lnSpc>
                        <a:spcBef>
                          <a:spcPts val="0"/>
                        </a:spcBef>
                        <a:spcAft>
                          <a:spcPts val="0"/>
                        </a:spcAft>
                        <a:buNone/>
                      </a:pPr>
                      <a:r>
                        <a:rPr lang="it" sz="1000">
                          <a:solidFill>
                            <a:srgbClr val="666666"/>
                          </a:solidFill>
                        </a:rPr>
                        <a:t>5</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209150">
                <a:tc gridSpan="2">
                  <a:txBody>
                    <a:bodyPr/>
                    <a:lstStyle/>
                    <a:p>
                      <a:pPr indent="0" lvl="0" marL="0" rtl="0" algn="l">
                        <a:lnSpc>
                          <a:spcPct val="115000"/>
                        </a:lnSpc>
                        <a:spcBef>
                          <a:spcPts val="0"/>
                        </a:spcBef>
                        <a:spcAft>
                          <a:spcPts val="0"/>
                        </a:spcAft>
                        <a:buNone/>
                      </a:pPr>
                      <a:r>
                        <a:rPr lang="it" sz="1000">
                          <a:solidFill>
                            <a:srgbClr val="666666"/>
                          </a:solidFill>
                        </a:rPr>
                        <a:t>Things left:</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0</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rowSpan="3">
                  <a:txBody>
                    <a:bodyPr/>
                    <a:lstStyle/>
                    <a:p>
                      <a:pPr indent="0" lvl="0" marL="0" rtl="0" algn="l">
                        <a:lnSpc>
                          <a:spcPct val="115000"/>
                        </a:lnSpc>
                        <a:spcBef>
                          <a:spcPts val="0"/>
                        </a:spcBef>
                        <a:spcAft>
                          <a:spcPts val="0"/>
                        </a:spcAft>
                        <a:buNone/>
                      </a:pPr>
                      <a:r>
                        <a:rPr b="1" lang="it" sz="1000">
                          <a:solidFill>
                            <a:srgbClr val="666666"/>
                          </a:solidFill>
                        </a:rPr>
                        <a:t>Performance Summary</a:t>
                      </a:r>
                      <a:endParaRPr b="1"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3" rowSpan="3">
                  <a:txBody>
                    <a:bodyPr/>
                    <a:lstStyle/>
                    <a:p>
                      <a:pPr indent="0" lvl="0" marL="0" rtl="0" algn="l">
                        <a:lnSpc>
                          <a:spcPct val="115000"/>
                        </a:lnSpc>
                        <a:spcBef>
                          <a:spcPts val="0"/>
                        </a:spcBef>
                        <a:spcAft>
                          <a:spcPts val="0"/>
                        </a:spcAft>
                        <a:buNone/>
                      </a:pPr>
                      <a:r>
                        <a:rPr lang="it" sz="1000">
                          <a:solidFill>
                            <a:srgbClr val="666666"/>
                          </a:solidFill>
                        </a:rPr>
                        <a:t>For this sprint, the team had to pursue an additional effort to implement all the planned functionalities.</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rowSpan="3" hMerge="1"/>
                <a:tc rowSpan="3" hMerge="1"/>
              </a:tr>
              <a:tr h="209150">
                <a:tc gridSpan="2">
                  <a:txBody>
                    <a:bodyPr/>
                    <a:lstStyle/>
                    <a:p>
                      <a:pPr indent="0" lvl="0" marL="0" rtl="0" algn="l">
                        <a:lnSpc>
                          <a:spcPct val="115000"/>
                        </a:lnSpc>
                        <a:spcBef>
                          <a:spcPts val="0"/>
                        </a:spcBef>
                        <a:spcAft>
                          <a:spcPts val="0"/>
                        </a:spcAft>
                        <a:buNone/>
                      </a:pPr>
                      <a:r>
                        <a:rPr lang="it" sz="1000">
                          <a:solidFill>
                            <a:srgbClr val="666666"/>
                          </a:solidFill>
                        </a:rPr>
                        <a:t>Story Points done</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hMerge="1"/>
                <a:tc>
                  <a:txBody>
                    <a:bodyPr/>
                    <a:lstStyle/>
                    <a:p>
                      <a:pPr indent="0" lvl="0" marL="0" rtl="0" algn="ctr">
                        <a:lnSpc>
                          <a:spcPct val="115000"/>
                        </a:lnSpc>
                        <a:spcBef>
                          <a:spcPts val="0"/>
                        </a:spcBef>
                        <a:spcAft>
                          <a:spcPts val="0"/>
                        </a:spcAft>
                        <a:buNone/>
                      </a:pPr>
                      <a:r>
                        <a:rPr lang="it" sz="1000">
                          <a:solidFill>
                            <a:srgbClr val="666666"/>
                          </a:solidFill>
                        </a:rPr>
                        <a:t>20</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209150">
                <a:tc gridSpan="2">
                  <a:txBody>
                    <a:bodyPr/>
                    <a:lstStyle/>
                    <a:p>
                      <a:pPr indent="0" lvl="0" marL="0" rtl="0" algn="l">
                        <a:lnSpc>
                          <a:spcPct val="115000"/>
                        </a:lnSpc>
                        <a:spcBef>
                          <a:spcPts val="0"/>
                        </a:spcBef>
                        <a:spcAft>
                          <a:spcPts val="0"/>
                        </a:spcAft>
                        <a:buNone/>
                      </a:pPr>
                      <a:r>
                        <a:rPr lang="it" sz="1000">
                          <a:solidFill>
                            <a:srgbClr val="666666"/>
                          </a:solidFill>
                        </a:rPr>
                        <a:t>Story Points left:</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0</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209425">
                <a:tc gridSpan="7">
                  <a:txBody>
                    <a:bodyPr/>
                    <a:lstStyle/>
                    <a:p>
                      <a:pPr indent="0" lvl="0" marL="0" rtl="0" algn="l">
                        <a:lnSpc>
                          <a:spcPct val="115000"/>
                        </a:lnSpc>
                        <a:spcBef>
                          <a:spcPts val="0"/>
                        </a:spcBef>
                        <a:spcAft>
                          <a:spcPts val="0"/>
                        </a:spcAft>
                        <a:buNone/>
                      </a:pPr>
                      <a:r>
                        <a:rPr b="1" lang="it" sz="1200">
                          <a:solidFill>
                            <a:srgbClr val="434343"/>
                          </a:solidFill>
                        </a:rPr>
                        <a:t>Sprint Backlog</a:t>
                      </a:r>
                      <a:endParaRPr b="1" sz="1200">
                        <a:solidFill>
                          <a:srgbClr val="434343"/>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hMerge="1"/>
                <a:tc hMerge="1"/>
                <a:tc hMerge="1"/>
                <a:tc hMerge="1"/>
                <a:tc hMerge="1"/>
              </a:tr>
              <a:tr h="342700">
                <a:tc>
                  <a:txBody>
                    <a:bodyPr/>
                    <a:lstStyle/>
                    <a:p>
                      <a:pPr indent="0" lvl="0" marL="0" rtl="0" algn="ctr">
                        <a:lnSpc>
                          <a:spcPct val="115000"/>
                        </a:lnSpc>
                        <a:spcBef>
                          <a:spcPts val="0"/>
                        </a:spcBef>
                        <a:spcAft>
                          <a:spcPts val="0"/>
                        </a:spcAft>
                        <a:buNone/>
                      </a:pPr>
                      <a:r>
                        <a:rPr b="1" lang="it" sz="1000">
                          <a:solidFill>
                            <a:srgbClr val="666666"/>
                          </a:solidFill>
                        </a:rPr>
                        <a:t>Things (5)</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solidFill>
                            <a:srgbClr val="666666"/>
                          </a:solidFill>
                        </a:rPr>
                        <a:t>Type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solidFill>
                            <a:srgbClr val="666666"/>
                          </a:solidFill>
                        </a:rPr>
                        <a:t>Story Points (20)</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4">
                  <a:txBody>
                    <a:bodyPr/>
                    <a:lstStyle/>
                    <a:p>
                      <a:pPr indent="0" lvl="0" marL="0" rtl="0" algn="l">
                        <a:lnSpc>
                          <a:spcPct val="115000"/>
                        </a:lnSpc>
                        <a:spcBef>
                          <a:spcPts val="0"/>
                        </a:spcBef>
                        <a:spcAft>
                          <a:spcPts val="0"/>
                        </a:spcAft>
                        <a:buNone/>
                      </a:pPr>
                      <a:r>
                        <a:rPr b="1" lang="it" sz="1000">
                          <a:solidFill>
                            <a:srgbClr val="666666"/>
                          </a:solidFill>
                        </a:rPr>
                        <a:t>Description</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r>
              <a:tr h="342700">
                <a:tc>
                  <a:txBody>
                    <a:bodyPr/>
                    <a:lstStyle/>
                    <a:p>
                      <a:pPr indent="0" lvl="0" marL="0" rtl="0" algn="ctr">
                        <a:lnSpc>
                          <a:spcPct val="115000"/>
                        </a:lnSpc>
                        <a:spcBef>
                          <a:spcPts val="0"/>
                        </a:spcBef>
                        <a:spcAft>
                          <a:spcPts val="0"/>
                        </a:spcAft>
                        <a:buNone/>
                      </a:pPr>
                      <a:r>
                        <a:rPr lang="it" sz="1000">
                          <a:solidFill>
                            <a:srgbClr val="666666"/>
                          </a:solidFill>
                        </a:rPr>
                        <a:t>Show Ingredient Information</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000">
                          <a:solidFill>
                            <a:srgbClr val="666666"/>
                          </a:solidFill>
                        </a:rPr>
                        <a:t>story</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4</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1000">
                          <a:solidFill>
                            <a:srgbClr val="666666"/>
                          </a:solidFill>
                        </a:rPr>
                        <a:t>Creation of the functionality to get the information for ingredients with an external API</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r h="195250">
                <a:tc>
                  <a:txBody>
                    <a:bodyPr/>
                    <a:lstStyle/>
                    <a:p>
                      <a:pPr indent="0" lvl="0" marL="0" rtl="0" algn="ctr">
                        <a:lnSpc>
                          <a:spcPct val="115000"/>
                        </a:lnSpc>
                        <a:spcBef>
                          <a:spcPts val="0"/>
                        </a:spcBef>
                        <a:spcAft>
                          <a:spcPts val="0"/>
                        </a:spcAft>
                        <a:buNone/>
                      </a:pPr>
                      <a:r>
                        <a:rPr lang="it" sz="1000">
                          <a:solidFill>
                            <a:srgbClr val="666666"/>
                          </a:solidFill>
                        </a:rPr>
                        <a:t>Suggest Recipes</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story</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8</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1000">
                          <a:solidFill>
                            <a:srgbClr val="666666"/>
                          </a:solidFill>
                        </a:rPr>
                        <a:t>Creation of the functionality to get the suggested recipes for a specific diet with a Chat-BOT</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r h="195250">
                <a:tc>
                  <a:txBody>
                    <a:bodyPr/>
                    <a:lstStyle/>
                    <a:p>
                      <a:pPr indent="0" lvl="0" marL="0" rtl="0" algn="ctr">
                        <a:lnSpc>
                          <a:spcPct val="115000"/>
                        </a:lnSpc>
                        <a:spcBef>
                          <a:spcPts val="0"/>
                        </a:spcBef>
                        <a:spcAft>
                          <a:spcPts val="0"/>
                        </a:spcAft>
                        <a:buNone/>
                      </a:pPr>
                      <a:r>
                        <a:rPr lang="it" sz="1000">
                          <a:solidFill>
                            <a:srgbClr val="666666"/>
                          </a:solidFill>
                        </a:rPr>
                        <a:t>Add Recipe to Favorite</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000">
                          <a:solidFill>
                            <a:srgbClr val="666666"/>
                          </a:solidFill>
                        </a:rPr>
                        <a:t>story</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4</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1000">
                          <a:solidFill>
                            <a:srgbClr val="666666"/>
                          </a:solidFill>
                        </a:rPr>
                        <a:t>Creation of the functionality to add recipes to a favorite list</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r h="342700">
                <a:tc>
                  <a:txBody>
                    <a:bodyPr/>
                    <a:lstStyle/>
                    <a:p>
                      <a:pPr indent="0" lvl="0" marL="0" rtl="0" algn="ctr">
                        <a:lnSpc>
                          <a:spcPct val="115000"/>
                        </a:lnSpc>
                        <a:spcBef>
                          <a:spcPts val="0"/>
                        </a:spcBef>
                        <a:spcAft>
                          <a:spcPts val="0"/>
                        </a:spcAft>
                        <a:buNone/>
                      </a:pPr>
                      <a:r>
                        <a:rPr lang="it" sz="1000">
                          <a:solidFill>
                            <a:srgbClr val="666666"/>
                          </a:solidFill>
                        </a:rPr>
                        <a:t>Remove Recipe from Favorites</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story</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3</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1000">
                          <a:solidFill>
                            <a:srgbClr val="666666"/>
                          </a:solidFill>
                        </a:rPr>
                        <a:t>Creation of the functionality to delete recipes from the favorite list</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r h="195250">
                <a:tc>
                  <a:txBody>
                    <a:bodyPr/>
                    <a:lstStyle/>
                    <a:p>
                      <a:pPr indent="0" lvl="0" marL="0" rtl="0" algn="ctr">
                        <a:lnSpc>
                          <a:spcPct val="115000"/>
                        </a:lnSpc>
                        <a:spcBef>
                          <a:spcPts val="0"/>
                        </a:spcBef>
                        <a:spcAft>
                          <a:spcPts val="0"/>
                        </a:spcAft>
                        <a:buNone/>
                      </a:pPr>
                      <a:r>
                        <a:rPr lang="it" sz="1000">
                          <a:solidFill>
                            <a:srgbClr val="666666"/>
                          </a:solidFill>
                        </a:rPr>
                        <a:t>Show Favorite Recipes</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000">
                          <a:solidFill>
                            <a:srgbClr val="666666"/>
                          </a:solidFill>
                        </a:rPr>
                        <a:t>story</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1</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1000">
                          <a:solidFill>
                            <a:srgbClr val="666666"/>
                          </a:solidFill>
                        </a:rPr>
                        <a:t>Creation of the functionality to show all the recipes of the favorite list in the user profile</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graphicFrame>
        <p:nvGraphicFramePr>
          <p:cNvPr id="420" name="Google Shape;420;p63"/>
          <p:cNvGraphicFramePr/>
          <p:nvPr/>
        </p:nvGraphicFramePr>
        <p:xfrm>
          <a:off x="228625" y="270575"/>
          <a:ext cx="3000000" cy="3000000"/>
        </p:xfrm>
        <a:graphic>
          <a:graphicData uri="http://schemas.openxmlformats.org/drawingml/2006/table">
            <a:tbl>
              <a:tblPr>
                <a:noFill/>
                <a:tableStyleId>{92F2738C-1372-4557-9D46-9083F3DE5DFE}</a:tableStyleId>
              </a:tblPr>
              <a:tblGrid>
                <a:gridCol w="2133275"/>
                <a:gridCol w="605625"/>
                <a:gridCol w="795450"/>
                <a:gridCol w="1346850"/>
                <a:gridCol w="1102800"/>
                <a:gridCol w="1102800"/>
                <a:gridCol w="1599950"/>
              </a:tblGrid>
              <a:tr h="247525">
                <a:tc gridSpan="7">
                  <a:txBody>
                    <a:bodyPr/>
                    <a:lstStyle/>
                    <a:p>
                      <a:pPr indent="0" lvl="0" marL="0" rtl="0" algn="l">
                        <a:lnSpc>
                          <a:spcPct val="115000"/>
                        </a:lnSpc>
                        <a:spcBef>
                          <a:spcPts val="0"/>
                        </a:spcBef>
                        <a:spcAft>
                          <a:spcPts val="0"/>
                        </a:spcAft>
                        <a:buNone/>
                      </a:pPr>
                      <a:r>
                        <a:rPr b="1" lang="it">
                          <a:solidFill>
                            <a:srgbClr val="434343"/>
                          </a:solidFill>
                        </a:rPr>
                        <a:t>Sprint 6</a:t>
                      </a:r>
                      <a:endParaRPr b="1">
                        <a:solidFill>
                          <a:srgbClr val="434343"/>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hMerge="1"/>
                <a:tc hMerge="1"/>
                <a:tc hMerge="1"/>
                <a:tc hMerge="1"/>
                <a:tc hMerge="1"/>
              </a:tr>
              <a:tr h="225250">
                <a:tc gridSpan="2">
                  <a:txBody>
                    <a:bodyPr/>
                    <a:lstStyle/>
                    <a:p>
                      <a:pPr indent="0" lvl="0" marL="0" rtl="0" algn="l">
                        <a:lnSpc>
                          <a:spcPct val="115000"/>
                        </a:lnSpc>
                        <a:spcBef>
                          <a:spcPts val="0"/>
                        </a:spcBef>
                        <a:spcAft>
                          <a:spcPts val="0"/>
                        </a:spcAft>
                        <a:buNone/>
                      </a:pPr>
                      <a:r>
                        <a:rPr b="1" lang="it" sz="1000">
                          <a:solidFill>
                            <a:srgbClr val="666666"/>
                          </a:solidFill>
                        </a:rPr>
                        <a:t>Name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Sixth Sprint</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sz="1000"/>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0"/>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rowSpan="4">
                  <a:txBody>
                    <a:bodyPr/>
                    <a:lstStyle/>
                    <a:p>
                      <a:pPr indent="0" lvl="0" marL="0" rtl="0" algn="ctr">
                        <a:lnSpc>
                          <a:spcPct val="115000"/>
                        </a:lnSpc>
                        <a:spcBef>
                          <a:spcPts val="0"/>
                        </a:spcBef>
                        <a:spcAft>
                          <a:spcPts val="0"/>
                        </a:spcAft>
                        <a:buNone/>
                      </a:pPr>
                      <a:r>
                        <a:rPr b="1" lang="it" sz="3000">
                          <a:solidFill>
                            <a:srgbClr val="B7B7B7"/>
                          </a:solidFill>
                        </a:rPr>
                        <a:t>0</a:t>
                      </a:r>
                      <a:endParaRPr b="1" sz="3000">
                        <a:solidFill>
                          <a:srgbClr val="B7B7B7"/>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42700">
                <a:tc gridSpan="2">
                  <a:txBody>
                    <a:bodyPr/>
                    <a:lstStyle/>
                    <a:p>
                      <a:pPr indent="0" lvl="0" marL="0" rtl="0" algn="l">
                        <a:lnSpc>
                          <a:spcPct val="115000"/>
                        </a:lnSpc>
                        <a:spcBef>
                          <a:spcPts val="0"/>
                        </a:spcBef>
                        <a:spcAft>
                          <a:spcPts val="0"/>
                        </a:spcAft>
                        <a:buNone/>
                      </a:pPr>
                      <a:r>
                        <a:rPr b="1" lang="it" sz="1000">
                          <a:solidFill>
                            <a:srgbClr val="666666"/>
                          </a:solidFill>
                        </a:rPr>
                        <a:t>Goal</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Last functionalities and polishing of the GUI</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lnSpc>
                          <a:spcPct val="115000"/>
                        </a:lnSpc>
                        <a:spcBef>
                          <a:spcPts val="0"/>
                        </a:spcBef>
                        <a:spcAft>
                          <a:spcPts val="0"/>
                        </a:spcAft>
                        <a:buNone/>
                      </a:pPr>
                      <a:r>
                        <a:rPr b="1" lang="it" sz="1000">
                          <a:solidFill>
                            <a:srgbClr val="666666"/>
                          </a:solidFill>
                        </a:rPr>
                        <a:t>Duration</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000">
                          <a:solidFill>
                            <a:srgbClr val="666666"/>
                          </a:solidFill>
                        </a:rPr>
                        <a:t>3 working days</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r>
              <a:tr h="225250">
                <a:tc gridSpan="2">
                  <a:txBody>
                    <a:bodyPr/>
                    <a:lstStyle/>
                    <a:p>
                      <a:pPr indent="0" lvl="0" marL="0" rtl="0" algn="l">
                        <a:lnSpc>
                          <a:spcPct val="115000"/>
                        </a:lnSpc>
                        <a:spcBef>
                          <a:spcPts val="0"/>
                        </a:spcBef>
                        <a:spcAft>
                          <a:spcPts val="0"/>
                        </a:spcAft>
                        <a:buNone/>
                      </a:pPr>
                      <a:r>
                        <a:rPr b="1" lang="it" sz="1000">
                          <a:solidFill>
                            <a:srgbClr val="666666"/>
                          </a:solidFill>
                        </a:rPr>
                        <a:t>Process improvement</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Improve the overall code integration</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lnSpc>
                          <a:spcPct val="115000"/>
                        </a:lnSpc>
                        <a:spcBef>
                          <a:spcPts val="0"/>
                        </a:spcBef>
                        <a:spcAft>
                          <a:spcPts val="0"/>
                        </a:spcAft>
                        <a:buNone/>
                      </a:pPr>
                      <a:r>
                        <a:rPr b="1" lang="it" sz="1000">
                          <a:solidFill>
                            <a:srgbClr val="666666"/>
                          </a:solidFill>
                        </a:rPr>
                        <a:t>Things</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000">
                          <a:solidFill>
                            <a:srgbClr val="666666"/>
                          </a:solidFill>
                        </a:rPr>
                        <a:t>3 things</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r>
              <a:tr h="171350">
                <a:tc gridSpan="2">
                  <a:txBody>
                    <a:bodyPr/>
                    <a:lstStyle/>
                    <a:p>
                      <a:pPr indent="0" lvl="0" marL="0" rtl="0" algn="l">
                        <a:lnSpc>
                          <a:spcPct val="115000"/>
                        </a:lnSpc>
                        <a:spcBef>
                          <a:spcPts val="0"/>
                        </a:spcBef>
                        <a:spcAft>
                          <a:spcPts val="0"/>
                        </a:spcAft>
                        <a:buNone/>
                      </a:pPr>
                      <a:r>
                        <a:rPr b="1" lang="it" sz="1000">
                          <a:solidFill>
                            <a:srgbClr val="666666"/>
                          </a:solidFill>
                        </a:rPr>
                        <a:t>Start Date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25/10/2023</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lnSpc>
                          <a:spcPct val="115000"/>
                        </a:lnSpc>
                        <a:spcBef>
                          <a:spcPts val="0"/>
                        </a:spcBef>
                        <a:spcAft>
                          <a:spcPts val="0"/>
                        </a:spcAft>
                        <a:buNone/>
                      </a:pPr>
                      <a:r>
                        <a:rPr b="1" lang="it" sz="1000">
                          <a:solidFill>
                            <a:srgbClr val="666666"/>
                          </a:solidFill>
                        </a:rPr>
                        <a:t>Story Points</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000">
                          <a:solidFill>
                            <a:srgbClr val="666666"/>
                          </a:solidFill>
                        </a:rPr>
                        <a:t>23 points</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r>
              <a:tr h="171350">
                <a:tc gridSpan="2">
                  <a:txBody>
                    <a:bodyPr/>
                    <a:lstStyle/>
                    <a:p>
                      <a:pPr indent="0" lvl="0" marL="0" rtl="0" algn="l">
                        <a:lnSpc>
                          <a:spcPct val="115000"/>
                        </a:lnSpc>
                        <a:spcBef>
                          <a:spcPts val="0"/>
                        </a:spcBef>
                        <a:spcAft>
                          <a:spcPts val="0"/>
                        </a:spcAft>
                        <a:buNone/>
                      </a:pPr>
                      <a:r>
                        <a:rPr b="1" lang="it" sz="1000">
                          <a:solidFill>
                            <a:srgbClr val="666666"/>
                          </a:solidFill>
                        </a:rPr>
                        <a:t>End Date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it" sz="1000">
                          <a:solidFill>
                            <a:srgbClr val="666666"/>
                          </a:solidFill>
                        </a:rPr>
                        <a:t>28/10/2023</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sz="1000"/>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000">
                          <a:solidFill>
                            <a:srgbClr val="B7B7B7"/>
                          </a:solidFill>
                        </a:rPr>
                        <a:t>days left</a:t>
                      </a:r>
                      <a:endParaRPr sz="1000">
                        <a:solidFill>
                          <a:srgbClr val="B7B7B7"/>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47525">
                <a:tc gridSpan="7">
                  <a:txBody>
                    <a:bodyPr/>
                    <a:lstStyle/>
                    <a:p>
                      <a:pPr indent="0" lvl="0" marL="0" rtl="0" algn="l">
                        <a:lnSpc>
                          <a:spcPct val="115000"/>
                        </a:lnSpc>
                        <a:spcBef>
                          <a:spcPts val="0"/>
                        </a:spcBef>
                        <a:spcAft>
                          <a:spcPts val="0"/>
                        </a:spcAft>
                        <a:buNone/>
                      </a:pPr>
                      <a:r>
                        <a:rPr b="1" lang="it">
                          <a:solidFill>
                            <a:srgbClr val="434343"/>
                          </a:solidFill>
                        </a:rPr>
                        <a:t>Sprint Metrics</a:t>
                      </a:r>
                      <a:endParaRPr b="1">
                        <a:solidFill>
                          <a:srgbClr val="434343"/>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hMerge="1"/>
                <a:tc hMerge="1"/>
                <a:tc hMerge="1"/>
                <a:tc hMerge="1"/>
                <a:tc hMerge="1"/>
              </a:tr>
              <a:tr h="225250">
                <a:tc gridSpan="2">
                  <a:txBody>
                    <a:bodyPr/>
                    <a:lstStyle/>
                    <a:p>
                      <a:pPr indent="0" lvl="0" marL="0" rtl="0" algn="l">
                        <a:lnSpc>
                          <a:spcPct val="115000"/>
                        </a:lnSpc>
                        <a:spcBef>
                          <a:spcPts val="0"/>
                        </a:spcBef>
                        <a:spcAft>
                          <a:spcPts val="0"/>
                        </a:spcAft>
                        <a:buNone/>
                      </a:pPr>
                      <a:r>
                        <a:rPr lang="it" sz="1000">
                          <a:solidFill>
                            <a:srgbClr val="666666"/>
                          </a:solidFill>
                        </a:rPr>
                        <a:t>Things Planned</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3</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rowSpan="3">
                  <a:txBody>
                    <a:bodyPr/>
                    <a:lstStyle/>
                    <a:p>
                      <a:pPr indent="0" lvl="0" marL="0" rtl="0" algn="l">
                        <a:lnSpc>
                          <a:spcPct val="115000"/>
                        </a:lnSpc>
                        <a:spcBef>
                          <a:spcPts val="0"/>
                        </a:spcBef>
                        <a:spcAft>
                          <a:spcPts val="0"/>
                        </a:spcAft>
                        <a:buNone/>
                      </a:pPr>
                      <a:r>
                        <a:rPr b="1" lang="it" sz="1000">
                          <a:solidFill>
                            <a:srgbClr val="666666"/>
                          </a:solidFill>
                        </a:rPr>
                        <a:t>Key Achievements</a:t>
                      </a:r>
                      <a:endParaRPr b="1"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3" rowSpan="3">
                  <a:txBody>
                    <a:bodyPr/>
                    <a:lstStyle/>
                    <a:p>
                      <a:pPr indent="0" lvl="0" marL="0" rtl="0" algn="l">
                        <a:lnSpc>
                          <a:spcPct val="115000"/>
                        </a:lnSpc>
                        <a:spcBef>
                          <a:spcPts val="0"/>
                        </a:spcBef>
                        <a:spcAft>
                          <a:spcPts val="0"/>
                        </a:spcAft>
                        <a:buNone/>
                      </a:pPr>
                      <a:r>
                        <a:rPr lang="it" sz="1000">
                          <a:solidFill>
                            <a:srgbClr val="666666"/>
                          </a:solidFill>
                        </a:rPr>
                        <a:t>In this sprint we focused on the last aspects of the project, including the polishment of the GUI of the pages. We successfully concluded all the planned activities for the project.</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rowSpan="3" hMerge="1"/>
                <a:tc rowSpan="3" hMerge="1"/>
              </a:tr>
              <a:tr h="225250">
                <a:tc gridSpan="2">
                  <a:txBody>
                    <a:bodyPr/>
                    <a:lstStyle/>
                    <a:p>
                      <a:pPr indent="0" lvl="0" marL="0" rtl="0" algn="l">
                        <a:lnSpc>
                          <a:spcPct val="115000"/>
                        </a:lnSpc>
                        <a:spcBef>
                          <a:spcPts val="0"/>
                        </a:spcBef>
                        <a:spcAft>
                          <a:spcPts val="0"/>
                        </a:spcAft>
                        <a:buNone/>
                      </a:pPr>
                      <a:r>
                        <a:rPr lang="it" sz="1000">
                          <a:solidFill>
                            <a:srgbClr val="666666"/>
                          </a:solidFill>
                        </a:rPr>
                        <a:t>Points Planned</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23</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225250">
                <a:tc gridSpan="2">
                  <a:txBody>
                    <a:bodyPr/>
                    <a:lstStyle/>
                    <a:p>
                      <a:pPr indent="0" lvl="0" marL="0" rtl="0" algn="l">
                        <a:lnSpc>
                          <a:spcPct val="115000"/>
                        </a:lnSpc>
                        <a:spcBef>
                          <a:spcPts val="0"/>
                        </a:spcBef>
                        <a:spcAft>
                          <a:spcPts val="0"/>
                        </a:spcAft>
                        <a:buNone/>
                      </a:pPr>
                      <a:r>
                        <a:rPr lang="it" sz="1000">
                          <a:solidFill>
                            <a:srgbClr val="666666"/>
                          </a:solidFill>
                        </a:rPr>
                        <a:t>Things done:</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hMerge="1"/>
                <a:tc>
                  <a:txBody>
                    <a:bodyPr/>
                    <a:lstStyle/>
                    <a:p>
                      <a:pPr indent="0" lvl="0" marL="0" rtl="0" algn="ctr">
                        <a:lnSpc>
                          <a:spcPct val="115000"/>
                        </a:lnSpc>
                        <a:spcBef>
                          <a:spcPts val="0"/>
                        </a:spcBef>
                        <a:spcAft>
                          <a:spcPts val="0"/>
                        </a:spcAft>
                        <a:buNone/>
                      </a:pPr>
                      <a:r>
                        <a:rPr lang="it" sz="1000">
                          <a:solidFill>
                            <a:srgbClr val="666666"/>
                          </a:solidFill>
                        </a:rPr>
                        <a:t>3</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225250">
                <a:tc gridSpan="2">
                  <a:txBody>
                    <a:bodyPr/>
                    <a:lstStyle/>
                    <a:p>
                      <a:pPr indent="0" lvl="0" marL="0" rtl="0" algn="l">
                        <a:lnSpc>
                          <a:spcPct val="115000"/>
                        </a:lnSpc>
                        <a:spcBef>
                          <a:spcPts val="0"/>
                        </a:spcBef>
                        <a:spcAft>
                          <a:spcPts val="0"/>
                        </a:spcAft>
                        <a:buNone/>
                      </a:pPr>
                      <a:r>
                        <a:rPr lang="it" sz="1000">
                          <a:solidFill>
                            <a:srgbClr val="666666"/>
                          </a:solidFill>
                        </a:rPr>
                        <a:t>Things left:</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0</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rowSpan="3">
                  <a:txBody>
                    <a:bodyPr/>
                    <a:lstStyle/>
                    <a:p>
                      <a:pPr indent="0" lvl="0" marL="0" rtl="0" algn="l">
                        <a:lnSpc>
                          <a:spcPct val="115000"/>
                        </a:lnSpc>
                        <a:spcBef>
                          <a:spcPts val="0"/>
                        </a:spcBef>
                        <a:spcAft>
                          <a:spcPts val="0"/>
                        </a:spcAft>
                        <a:buNone/>
                      </a:pPr>
                      <a:r>
                        <a:rPr b="1" lang="it" sz="1000">
                          <a:solidFill>
                            <a:srgbClr val="666666"/>
                          </a:solidFill>
                        </a:rPr>
                        <a:t>Performance Summary</a:t>
                      </a:r>
                      <a:endParaRPr b="1"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3" rowSpan="3">
                  <a:txBody>
                    <a:bodyPr/>
                    <a:lstStyle/>
                    <a:p>
                      <a:pPr indent="0" lvl="0" marL="0" rtl="0" algn="l">
                        <a:lnSpc>
                          <a:spcPct val="115000"/>
                        </a:lnSpc>
                        <a:spcBef>
                          <a:spcPts val="0"/>
                        </a:spcBef>
                        <a:spcAft>
                          <a:spcPts val="0"/>
                        </a:spcAft>
                        <a:buNone/>
                      </a:pPr>
                      <a:r>
                        <a:rPr lang="it" sz="1000">
                          <a:solidFill>
                            <a:srgbClr val="666666"/>
                          </a:solidFill>
                        </a:rPr>
                        <a:t>In this last sprint the team managed to successfully complete all the "things" in the estimated time.</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rowSpan="3" hMerge="1"/>
                <a:tc rowSpan="3" hMerge="1"/>
              </a:tr>
              <a:tr h="225250">
                <a:tc gridSpan="2">
                  <a:txBody>
                    <a:bodyPr/>
                    <a:lstStyle/>
                    <a:p>
                      <a:pPr indent="0" lvl="0" marL="0" rtl="0" algn="l">
                        <a:lnSpc>
                          <a:spcPct val="115000"/>
                        </a:lnSpc>
                        <a:spcBef>
                          <a:spcPts val="0"/>
                        </a:spcBef>
                        <a:spcAft>
                          <a:spcPts val="0"/>
                        </a:spcAft>
                        <a:buNone/>
                      </a:pPr>
                      <a:r>
                        <a:rPr lang="it" sz="1000">
                          <a:solidFill>
                            <a:srgbClr val="666666"/>
                          </a:solidFill>
                        </a:rPr>
                        <a:t>Story Points done</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hMerge="1"/>
                <a:tc>
                  <a:txBody>
                    <a:bodyPr/>
                    <a:lstStyle/>
                    <a:p>
                      <a:pPr indent="0" lvl="0" marL="0" rtl="0" algn="ctr">
                        <a:lnSpc>
                          <a:spcPct val="115000"/>
                        </a:lnSpc>
                        <a:spcBef>
                          <a:spcPts val="0"/>
                        </a:spcBef>
                        <a:spcAft>
                          <a:spcPts val="0"/>
                        </a:spcAft>
                        <a:buNone/>
                      </a:pPr>
                      <a:r>
                        <a:rPr lang="it" sz="1000">
                          <a:solidFill>
                            <a:srgbClr val="666666"/>
                          </a:solidFill>
                        </a:rPr>
                        <a:t>23</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225250">
                <a:tc gridSpan="2">
                  <a:txBody>
                    <a:bodyPr/>
                    <a:lstStyle/>
                    <a:p>
                      <a:pPr indent="0" lvl="0" marL="0" rtl="0" algn="l">
                        <a:lnSpc>
                          <a:spcPct val="115000"/>
                        </a:lnSpc>
                        <a:spcBef>
                          <a:spcPts val="0"/>
                        </a:spcBef>
                        <a:spcAft>
                          <a:spcPts val="0"/>
                        </a:spcAft>
                        <a:buNone/>
                      </a:pPr>
                      <a:r>
                        <a:rPr lang="it" sz="1000">
                          <a:solidFill>
                            <a:srgbClr val="666666"/>
                          </a:solidFill>
                        </a:rPr>
                        <a:t>Story Points left:</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a:txBody>
                    <a:bodyPr/>
                    <a:lstStyle/>
                    <a:p>
                      <a:pPr indent="0" lvl="0" marL="0" rtl="0" algn="ctr">
                        <a:lnSpc>
                          <a:spcPct val="115000"/>
                        </a:lnSpc>
                        <a:spcBef>
                          <a:spcPts val="0"/>
                        </a:spcBef>
                        <a:spcAft>
                          <a:spcPts val="0"/>
                        </a:spcAft>
                        <a:buNone/>
                      </a:pPr>
                      <a:r>
                        <a:rPr lang="it" sz="1000">
                          <a:solidFill>
                            <a:srgbClr val="666666"/>
                          </a:solidFill>
                        </a:rPr>
                        <a:t>0</a:t>
                      </a:r>
                      <a:endParaRPr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vMerge="1"/>
                <a:tc gridSpan="3" vMerge="1"/>
                <a:tc hMerge="1" vMerge="1"/>
                <a:tc hMerge="1" vMerge="1"/>
              </a:tr>
              <a:tr h="247525">
                <a:tc gridSpan="7">
                  <a:txBody>
                    <a:bodyPr/>
                    <a:lstStyle/>
                    <a:p>
                      <a:pPr indent="0" lvl="0" marL="0" rtl="0" algn="l">
                        <a:lnSpc>
                          <a:spcPct val="115000"/>
                        </a:lnSpc>
                        <a:spcBef>
                          <a:spcPts val="0"/>
                        </a:spcBef>
                        <a:spcAft>
                          <a:spcPts val="0"/>
                        </a:spcAft>
                        <a:buNone/>
                      </a:pPr>
                      <a:r>
                        <a:rPr b="1" lang="it">
                          <a:solidFill>
                            <a:srgbClr val="434343"/>
                          </a:solidFill>
                        </a:rPr>
                        <a:t>Sprint Backlog</a:t>
                      </a:r>
                      <a:endParaRPr b="1">
                        <a:solidFill>
                          <a:srgbClr val="434343"/>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hMerge="1"/>
                <a:tc hMerge="1"/>
                <a:tc hMerge="1"/>
                <a:tc hMerge="1"/>
                <a:tc hMerge="1"/>
                <a:tc hMerge="1"/>
              </a:tr>
              <a:tr h="342700">
                <a:tc>
                  <a:txBody>
                    <a:bodyPr/>
                    <a:lstStyle/>
                    <a:p>
                      <a:pPr indent="0" lvl="0" marL="0" rtl="0" algn="ctr">
                        <a:lnSpc>
                          <a:spcPct val="115000"/>
                        </a:lnSpc>
                        <a:spcBef>
                          <a:spcPts val="0"/>
                        </a:spcBef>
                        <a:spcAft>
                          <a:spcPts val="0"/>
                        </a:spcAft>
                        <a:buNone/>
                      </a:pPr>
                      <a:r>
                        <a:rPr b="1" lang="it" sz="1000">
                          <a:solidFill>
                            <a:srgbClr val="666666"/>
                          </a:solidFill>
                        </a:rPr>
                        <a:t>Things (3)</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solidFill>
                            <a:srgbClr val="666666"/>
                          </a:solidFill>
                        </a:rPr>
                        <a:t>Type</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000">
                          <a:solidFill>
                            <a:srgbClr val="666666"/>
                          </a:solidFill>
                        </a:rPr>
                        <a:t>Story Points (23)</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4">
                  <a:txBody>
                    <a:bodyPr/>
                    <a:lstStyle/>
                    <a:p>
                      <a:pPr indent="0" lvl="0" marL="0" rtl="0" algn="l">
                        <a:lnSpc>
                          <a:spcPct val="115000"/>
                        </a:lnSpc>
                        <a:spcBef>
                          <a:spcPts val="0"/>
                        </a:spcBef>
                        <a:spcAft>
                          <a:spcPts val="0"/>
                        </a:spcAft>
                        <a:buNone/>
                      </a:pPr>
                      <a:r>
                        <a:rPr b="1" lang="it" sz="1000">
                          <a:solidFill>
                            <a:srgbClr val="666666"/>
                          </a:solidFill>
                        </a:rPr>
                        <a:t>Description</a:t>
                      </a:r>
                      <a:endParaRPr b="1" sz="1000">
                        <a:solidFill>
                          <a:srgbClr val="666666"/>
                        </a:solidFill>
                      </a:endParaRPr>
                    </a:p>
                  </a:txBody>
                  <a:tcPr marT="0" marB="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r>
              <a:tr h="342700">
                <a:tc>
                  <a:txBody>
                    <a:bodyPr/>
                    <a:lstStyle/>
                    <a:p>
                      <a:pPr indent="0" lvl="0" marL="0" rtl="0" algn="ctr">
                        <a:lnSpc>
                          <a:spcPct val="115000"/>
                        </a:lnSpc>
                        <a:spcBef>
                          <a:spcPts val="0"/>
                        </a:spcBef>
                        <a:spcAft>
                          <a:spcPts val="0"/>
                        </a:spcAft>
                        <a:buNone/>
                      </a:pPr>
                      <a:r>
                        <a:rPr lang="it" sz="1000">
                          <a:solidFill>
                            <a:srgbClr val="666666"/>
                          </a:solidFill>
                        </a:rPr>
                        <a:t>Mail Notification</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000">
                          <a:solidFill>
                            <a:srgbClr val="666666"/>
                          </a:solidFill>
                        </a:rPr>
                        <a:t>story</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12</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1000">
                          <a:solidFill>
                            <a:srgbClr val="666666"/>
                          </a:solidFill>
                        </a:rPr>
                        <a:t>Creation of the functionality to send an email to the Google account used during registration</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r h="342700">
                <a:tc>
                  <a:txBody>
                    <a:bodyPr/>
                    <a:lstStyle/>
                    <a:p>
                      <a:pPr indent="0" lvl="0" marL="0" rtl="0" algn="ctr">
                        <a:lnSpc>
                          <a:spcPct val="115000"/>
                        </a:lnSpc>
                        <a:spcBef>
                          <a:spcPts val="0"/>
                        </a:spcBef>
                        <a:spcAft>
                          <a:spcPts val="0"/>
                        </a:spcAft>
                        <a:buNone/>
                      </a:pPr>
                      <a:r>
                        <a:rPr lang="it" sz="1000">
                          <a:solidFill>
                            <a:srgbClr val="666666"/>
                          </a:solidFill>
                        </a:rPr>
                        <a:t>GUI for Home, profile, recipes, ingredients page</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improvement</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7</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1000">
                          <a:solidFill>
                            <a:srgbClr val="666666"/>
                          </a:solidFill>
                        </a:rPr>
                        <a:t>Improved the GUI for the Home, profile, recipes and ingredients pages</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r h="342700">
                <a:tc>
                  <a:txBody>
                    <a:bodyPr/>
                    <a:lstStyle/>
                    <a:p>
                      <a:pPr indent="0" lvl="0" marL="0" rtl="0" algn="ctr">
                        <a:lnSpc>
                          <a:spcPct val="115000"/>
                        </a:lnSpc>
                        <a:spcBef>
                          <a:spcPts val="0"/>
                        </a:spcBef>
                        <a:spcAft>
                          <a:spcPts val="0"/>
                        </a:spcAft>
                        <a:buNone/>
                      </a:pPr>
                      <a:r>
                        <a:rPr lang="it" sz="1000">
                          <a:solidFill>
                            <a:srgbClr val="666666"/>
                          </a:solidFill>
                        </a:rPr>
                        <a:t>GUI for add event to calendar and error page</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000">
                          <a:solidFill>
                            <a:srgbClr val="666666"/>
                          </a:solidFill>
                        </a:rPr>
                        <a:t>improvement</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000">
                          <a:solidFill>
                            <a:srgbClr val="666666"/>
                          </a:solidFill>
                        </a:rPr>
                        <a:t>4</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gridSpan="4">
                  <a:txBody>
                    <a:bodyPr/>
                    <a:lstStyle/>
                    <a:p>
                      <a:pPr indent="0" lvl="0" marL="0" rtl="0" algn="l">
                        <a:lnSpc>
                          <a:spcPct val="115000"/>
                        </a:lnSpc>
                        <a:spcBef>
                          <a:spcPts val="0"/>
                        </a:spcBef>
                        <a:spcAft>
                          <a:spcPts val="0"/>
                        </a:spcAft>
                        <a:buNone/>
                      </a:pPr>
                      <a:r>
                        <a:rPr lang="it" sz="1000">
                          <a:solidFill>
                            <a:srgbClr val="666666"/>
                          </a:solidFill>
                        </a:rPr>
                        <a:t>Improved the GUI for the add event to calendar and error pages</a:t>
                      </a:r>
                      <a:endParaRPr sz="1000">
                        <a:solidFill>
                          <a:srgbClr val="666666"/>
                        </a:solidFill>
                      </a:endParaRPr>
                    </a:p>
                  </a:txBody>
                  <a:tcPr marT="0" marB="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c hMerge="1"/>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graphicFrame>
        <p:nvGraphicFramePr>
          <p:cNvPr id="425" name="Google Shape;425;p64"/>
          <p:cNvGraphicFramePr/>
          <p:nvPr/>
        </p:nvGraphicFramePr>
        <p:xfrm>
          <a:off x="148863" y="308977"/>
          <a:ext cx="3000000" cy="3000000"/>
        </p:xfrm>
        <a:graphic>
          <a:graphicData uri="http://schemas.openxmlformats.org/drawingml/2006/table">
            <a:tbl>
              <a:tblPr>
                <a:noFill/>
                <a:tableStyleId>{92F2738C-1372-4557-9D46-9083F3DE5DFE}</a:tableStyleId>
              </a:tblPr>
              <a:tblGrid>
                <a:gridCol w="1581650"/>
                <a:gridCol w="1552475"/>
                <a:gridCol w="952025"/>
                <a:gridCol w="952025"/>
                <a:gridCol w="952025"/>
                <a:gridCol w="952025"/>
                <a:gridCol w="952025"/>
                <a:gridCol w="952025"/>
              </a:tblGrid>
              <a:tr h="390525">
                <a:tc>
                  <a:txBody>
                    <a:bodyPr/>
                    <a:lstStyle/>
                    <a:p>
                      <a:pPr indent="0" lvl="0" marL="0" rtl="0" algn="ctr">
                        <a:lnSpc>
                          <a:spcPct val="115000"/>
                        </a:lnSpc>
                        <a:spcBef>
                          <a:spcPts val="0"/>
                        </a:spcBef>
                        <a:spcAft>
                          <a:spcPts val="0"/>
                        </a:spcAft>
                        <a:buNone/>
                      </a:pPr>
                      <a:r>
                        <a:rPr b="1" lang="it" sz="1200">
                          <a:solidFill>
                            <a:srgbClr val="FFFFFF"/>
                          </a:solidFill>
                        </a:rPr>
                        <a:t>Velocity</a:t>
                      </a:r>
                      <a:endParaRPr b="1" sz="1200">
                        <a:solidFill>
                          <a:srgbClr val="FFFFFF"/>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6666"/>
                    </a:solidFill>
                  </a:tcPr>
                </a:tc>
                <a:tc>
                  <a:txBody>
                    <a:bodyPr/>
                    <a:lstStyle/>
                    <a:p>
                      <a:pPr indent="0" lvl="0" marL="0" rtl="0" algn="ctr">
                        <a:lnSpc>
                          <a:spcPct val="115000"/>
                        </a:lnSpc>
                        <a:spcBef>
                          <a:spcPts val="0"/>
                        </a:spcBef>
                        <a:spcAft>
                          <a:spcPts val="0"/>
                        </a:spcAft>
                        <a:buNone/>
                      </a:pPr>
                      <a:r>
                        <a:rPr b="1" lang="it" sz="1200"/>
                        <a:t>Sprint</a:t>
                      </a:r>
                      <a:endParaRPr b="1"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200"/>
                        <a:t>Sprint 1</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200"/>
                        <a:t>Sprint 2</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200"/>
                        <a:t>Sprint 3</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200"/>
                        <a:t>Sprint 4</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200"/>
                        <a:t>Sprint 5</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200"/>
                        <a:t>Sprint 6</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28600">
                <a:tc>
                  <a:txBody>
                    <a:bodyPr/>
                    <a:lstStyle/>
                    <a:p>
                      <a:pPr indent="0" lvl="0" marL="0" rtl="0" algn="l">
                        <a:spcBef>
                          <a:spcPts val="0"/>
                        </a:spcBef>
                        <a:spcAft>
                          <a:spcPts val="0"/>
                        </a:spcAft>
                        <a:buNone/>
                      </a:pPr>
                      <a:r>
                        <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6666"/>
                    </a:solidFill>
                  </a:tcPr>
                </a:tc>
                <a:tc>
                  <a:txBody>
                    <a:bodyPr/>
                    <a:lstStyle/>
                    <a:p>
                      <a:pPr indent="0" lvl="0" marL="0" rtl="0" algn="ctr">
                        <a:lnSpc>
                          <a:spcPct val="115000"/>
                        </a:lnSpc>
                        <a:spcBef>
                          <a:spcPts val="0"/>
                        </a:spcBef>
                        <a:spcAft>
                          <a:spcPts val="0"/>
                        </a:spcAft>
                        <a:buNone/>
                      </a:pPr>
                      <a:r>
                        <a:rPr lang="it" sz="1200">
                          <a:solidFill>
                            <a:srgbClr val="999999"/>
                          </a:solidFill>
                        </a:rPr>
                        <a:t>Working Days</a:t>
                      </a:r>
                      <a:endParaRPr sz="1200">
                        <a:solidFill>
                          <a:srgbClr val="999999"/>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200"/>
                        <a:t>8</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200"/>
                        <a:t>8</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200"/>
                        <a:t>4</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200"/>
                        <a:t>4</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200"/>
                        <a:t>2</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200"/>
                        <a:t>3</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600">
                <a:tc>
                  <a:txBody>
                    <a:bodyPr/>
                    <a:lstStyle/>
                    <a:p>
                      <a:pPr indent="0" lvl="0" marL="0" rtl="0" algn="ctr">
                        <a:lnSpc>
                          <a:spcPct val="115000"/>
                        </a:lnSpc>
                        <a:spcBef>
                          <a:spcPts val="0"/>
                        </a:spcBef>
                        <a:spcAft>
                          <a:spcPts val="0"/>
                        </a:spcAft>
                        <a:buNone/>
                      </a:pPr>
                      <a:r>
                        <a:rPr lang="it" sz="1200">
                          <a:solidFill>
                            <a:srgbClr val="FFFFFF"/>
                          </a:solidFill>
                        </a:rPr>
                        <a:t>4.166666667</a:t>
                      </a:r>
                      <a:endParaRPr sz="1200">
                        <a:solidFill>
                          <a:srgbClr val="FFFFFF"/>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6666"/>
                    </a:solidFill>
                  </a:tcPr>
                </a:tc>
                <a:tc>
                  <a:txBody>
                    <a:bodyPr/>
                    <a:lstStyle/>
                    <a:p>
                      <a:pPr indent="0" lvl="0" marL="0" rtl="0" algn="ctr">
                        <a:lnSpc>
                          <a:spcPct val="115000"/>
                        </a:lnSpc>
                        <a:spcBef>
                          <a:spcPts val="0"/>
                        </a:spcBef>
                        <a:spcAft>
                          <a:spcPts val="0"/>
                        </a:spcAft>
                        <a:buNone/>
                      </a:pPr>
                      <a:r>
                        <a:rPr lang="it" sz="1200">
                          <a:solidFill>
                            <a:srgbClr val="999999"/>
                          </a:solidFill>
                        </a:rPr>
                        <a:t>Planned Things</a:t>
                      </a:r>
                      <a:endParaRPr sz="1200">
                        <a:solidFill>
                          <a:srgbClr val="999999"/>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200">
                          <a:solidFill>
                            <a:srgbClr val="999999"/>
                          </a:solidFill>
                        </a:rPr>
                        <a:t>5</a:t>
                      </a:r>
                      <a:endParaRPr sz="1200">
                        <a:solidFill>
                          <a:srgbClr val="999999"/>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200">
                          <a:solidFill>
                            <a:srgbClr val="999999"/>
                          </a:solidFill>
                        </a:rPr>
                        <a:t>7</a:t>
                      </a:r>
                      <a:endParaRPr sz="1200">
                        <a:solidFill>
                          <a:srgbClr val="999999"/>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200">
                          <a:solidFill>
                            <a:srgbClr val="999999"/>
                          </a:solidFill>
                        </a:rPr>
                        <a:t>2</a:t>
                      </a:r>
                      <a:endParaRPr sz="1200">
                        <a:solidFill>
                          <a:srgbClr val="999999"/>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200">
                          <a:solidFill>
                            <a:srgbClr val="999999"/>
                          </a:solidFill>
                        </a:rPr>
                        <a:t>3</a:t>
                      </a:r>
                      <a:endParaRPr sz="1200">
                        <a:solidFill>
                          <a:srgbClr val="999999"/>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200">
                          <a:solidFill>
                            <a:srgbClr val="999999"/>
                          </a:solidFill>
                        </a:rPr>
                        <a:t>5</a:t>
                      </a:r>
                      <a:endParaRPr sz="1200">
                        <a:solidFill>
                          <a:srgbClr val="999999"/>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200">
                          <a:solidFill>
                            <a:srgbClr val="999999"/>
                          </a:solidFill>
                        </a:rPr>
                        <a:t>3</a:t>
                      </a:r>
                      <a:endParaRPr sz="1200">
                        <a:solidFill>
                          <a:srgbClr val="999999"/>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600">
                <a:tc>
                  <a:txBody>
                    <a:bodyPr/>
                    <a:lstStyle/>
                    <a:p>
                      <a:pPr indent="0" lvl="0" marL="0" rtl="0" algn="ctr">
                        <a:lnSpc>
                          <a:spcPct val="115000"/>
                        </a:lnSpc>
                        <a:spcBef>
                          <a:spcPts val="0"/>
                        </a:spcBef>
                        <a:spcAft>
                          <a:spcPts val="0"/>
                        </a:spcAft>
                        <a:buNone/>
                      </a:pPr>
                      <a:r>
                        <a:rPr lang="it" sz="1200">
                          <a:solidFill>
                            <a:srgbClr val="FFFFFF"/>
                          </a:solidFill>
                        </a:rPr>
                        <a:t>31.66666667</a:t>
                      </a:r>
                      <a:endParaRPr sz="1200">
                        <a:solidFill>
                          <a:srgbClr val="FFFFFF"/>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6666"/>
                    </a:solidFill>
                  </a:tcPr>
                </a:tc>
                <a:tc>
                  <a:txBody>
                    <a:bodyPr/>
                    <a:lstStyle/>
                    <a:p>
                      <a:pPr indent="0" lvl="0" marL="0" rtl="0" algn="ctr">
                        <a:lnSpc>
                          <a:spcPct val="115000"/>
                        </a:lnSpc>
                        <a:spcBef>
                          <a:spcPts val="0"/>
                        </a:spcBef>
                        <a:spcAft>
                          <a:spcPts val="0"/>
                        </a:spcAft>
                        <a:buNone/>
                      </a:pPr>
                      <a:r>
                        <a:rPr b="1" lang="it" sz="1200">
                          <a:solidFill>
                            <a:srgbClr val="FFFFFF"/>
                          </a:solidFill>
                        </a:rPr>
                        <a:t>Planned Points</a:t>
                      </a:r>
                      <a:endParaRPr b="1" sz="1200">
                        <a:solidFill>
                          <a:srgbClr val="FFFFFF"/>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it" sz="1200"/>
                        <a:t>47</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200"/>
                        <a:t>46</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200"/>
                        <a:t>28</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200"/>
                        <a:t>26</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200"/>
                        <a:t>20</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200"/>
                        <a:t>23</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28600">
                <a:tc>
                  <a:txBody>
                    <a:bodyPr/>
                    <a:lstStyle/>
                    <a:p>
                      <a:pPr indent="0" lvl="0" marL="0" rtl="0" algn="ctr">
                        <a:lnSpc>
                          <a:spcPct val="115000"/>
                        </a:lnSpc>
                        <a:spcBef>
                          <a:spcPts val="0"/>
                        </a:spcBef>
                        <a:spcAft>
                          <a:spcPts val="0"/>
                        </a:spcAft>
                        <a:buNone/>
                      </a:pPr>
                      <a:r>
                        <a:rPr lang="it" sz="1200">
                          <a:solidFill>
                            <a:srgbClr val="FFFFFF"/>
                          </a:solidFill>
                        </a:rPr>
                        <a:t>4.166666667</a:t>
                      </a:r>
                      <a:endParaRPr sz="1200">
                        <a:solidFill>
                          <a:srgbClr val="FFFFFF"/>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6666"/>
                    </a:solidFill>
                  </a:tcPr>
                </a:tc>
                <a:tc>
                  <a:txBody>
                    <a:bodyPr/>
                    <a:lstStyle/>
                    <a:p>
                      <a:pPr indent="0" lvl="0" marL="0" rtl="0" algn="ctr">
                        <a:lnSpc>
                          <a:spcPct val="115000"/>
                        </a:lnSpc>
                        <a:spcBef>
                          <a:spcPts val="0"/>
                        </a:spcBef>
                        <a:spcAft>
                          <a:spcPts val="0"/>
                        </a:spcAft>
                        <a:buNone/>
                      </a:pPr>
                      <a:r>
                        <a:rPr lang="it" sz="1200">
                          <a:solidFill>
                            <a:srgbClr val="999999"/>
                          </a:solidFill>
                        </a:rPr>
                        <a:t>Finished Things</a:t>
                      </a:r>
                      <a:endParaRPr sz="1200">
                        <a:solidFill>
                          <a:srgbClr val="999999"/>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200">
                          <a:solidFill>
                            <a:srgbClr val="999999"/>
                          </a:solidFill>
                        </a:rPr>
                        <a:t>5</a:t>
                      </a:r>
                      <a:endParaRPr sz="1200">
                        <a:solidFill>
                          <a:srgbClr val="999999"/>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200">
                          <a:solidFill>
                            <a:srgbClr val="999999"/>
                          </a:solidFill>
                        </a:rPr>
                        <a:t>7</a:t>
                      </a:r>
                      <a:endParaRPr sz="1200">
                        <a:solidFill>
                          <a:srgbClr val="999999"/>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200">
                          <a:solidFill>
                            <a:srgbClr val="999999"/>
                          </a:solidFill>
                        </a:rPr>
                        <a:t>2</a:t>
                      </a:r>
                      <a:endParaRPr sz="1200">
                        <a:solidFill>
                          <a:srgbClr val="999999"/>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200">
                          <a:solidFill>
                            <a:srgbClr val="999999"/>
                          </a:solidFill>
                        </a:rPr>
                        <a:t>3</a:t>
                      </a:r>
                      <a:endParaRPr sz="1200">
                        <a:solidFill>
                          <a:srgbClr val="999999"/>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200">
                          <a:solidFill>
                            <a:srgbClr val="999999"/>
                          </a:solidFill>
                        </a:rPr>
                        <a:t>5</a:t>
                      </a:r>
                      <a:endParaRPr sz="1200">
                        <a:solidFill>
                          <a:srgbClr val="999999"/>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it" sz="1200">
                          <a:solidFill>
                            <a:srgbClr val="999999"/>
                          </a:solidFill>
                        </a:rPr>
                        <a:t>3</a:t>
                      </a:r>
                      <a:endParaRPr sz="1200">
                        <a:solidFill>
                          <a:srgbClr val="999999"/>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23850">
                <a:tc>
                  <a:txBody>
                    <a:bodyPr/>
                    <a:lstStyle/>
                    <a:p>
                      <a:pPr indent="0" lvl="0" marL="0" rtl="0" algn="ctr">
                        <a:lnSpc>
                          <a:spcPct val="115000"/>
                        </a:lnSpc>
                        <a:spcBef>
                          <a:spcPts val="0"/>
                        </a:spcBef>
                        <a:spcAft>
                          <a:spcPts val="0"/>
                        </a:spcAft>
                        <a:buNone/>
                      </a:pPr>
                      <a:r>
                        <a:rPr b="1" lang="it" sz="1700">
                          <a:solidFill>
                            <a:srgbClr val="FFFFFF"/>
                          </a:solidFill>
                        </a:rPr>
                        <a:t>31.66666667</a:t>
                      </a:r>
                      <a:endParaRPr b="1" sz="1700">
                        <a:solidFill>
                          <a:srgbClr val="FFFFFF"/>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it" sz="1200">
                          <a:solidFill>
                            <a:srgbClr val="FFFFFF"/>
                          </a:solidFill>
                        </a:rPr>
                        <a:t>Finished Points</a:t>
                      </a:r>
                      <a:endParaRPr b="1" sz="1200">
                        <a:solidFill>
                          <a:srgbClr val="FFFFFF"/>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it" sz="1200"/>
                        <a:t>47</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it" sz="1200"/>
                        <a:t>46</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it" sz="1200"/>
                        <a:t>28</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it" sz="1200"/>
                        <a:t>26</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it" sz="1200"/>
                        <a:t>20</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it" sz="1200"/>
                        <a:t>23</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r>
              <a:tr h="228600">
                <a:tc>
                  <a:txBody>
                    <a:bodyPr/>
                    <a:lstStyle/>
                    <a:p>
                      <a:pPr indent="0" lvl="0" marL="0" rtl="0" algn="ctr">
                        <a:lnSpc>
                          <a:spcPct val="115000"/>
                        </a:lnSpc>
                        <a:spcBef>
                          <a:spcPts val="0"/>
                        </a:spcBef>
                        <a:spcAft>
                          <a:spcPts val="0"/>
                        </a:spcAft>
                        <a:buNone/>
                      </a:pPr>
                      <a:r>
                        <a:rPr lang="it" sz="1200">
                          <a:solidFill>
                            <a:srgbClr val="FFFFFF"/>
                          </a:solidFill>
                        </a:rPr>
                        <a:t>7.13</a:t>
                      </a:r>
                      <a:endParaRPr sz="1200">
                        <a:solidFill>
                          <a:srgbClr val="FFFFFF"/>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6666"/>
                    </a:solidFill>
                  </a:tcPr>
                </a:tc>
                <a:tc>
                  <a:txBody>
                    <a:bodyPr/>
                    <a:lstStyle/>
                    <a:p>
                      <a:pPr indent="0" lvl="0" marL="0" rtl="0" algn="ctr">
                        <a:lnSpc>
                          <a:spcPct val="115000"/>
                        </a:lnSpc>
                        <a:spcBef>
                          <a:spcPts val="0"/>
                        </a:spcBef>
                        <a:spcAft>
                          <a:spcPts val="0"/>
                        </a:spcAft>
                        <a:buNone/>
                      </a:pPr>
                      <a:r>
                        <a:rPr lang="it" sz="1200">
                          <a:solidFill>
                            <a:srgbClr val="999999"/>
                          </a:solidFill>
                        </a:rPr>
                        <a:t>Points per dev day</a:t>
                      </a:r>
                      <a:endParaRPr sz="1200">
                        <a:solidFill>
                          <a:srgbClr val="999999"/>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200"/>
                        <a:t>5.88</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200"/>
                        <a:t>5.75</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200"/>
                        <a:t>7.00</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200"/>
                        <a:t>6.50</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200"/>
                        <a:t>10.00</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200"/>
                        <a:t>7.67</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600">
                <a:tc>
                  <a:txBody>
                    <a:bodyPr/>
                    <a:lstStyle/>
                    <a:p>
                      <a:pPr indent="0" lvl="0" marL="0" rtl="0" algn="ctr">
                        <a:lnSpc>
                          <a:spcPct val="115000"/>
                        </a:lnSpc>
                        <a:spcBef>
                          <a:spcPts val="0"/>
                        </a:spcBef>
                        <a:spcAft>
                          <a:spcPts val="0"/>
                        </a:spcAft>
                        <a:buNone/>
                      </a:pPr>
                      <a:r>
                        <a:rPr lang="it" sz="1200">
                          <a:solidFill>
                            <a:srgbClr val="FFFFFF"/>
                          </a:solidFill>
                        </a:rPr>
                        <a:t>100%</a:t>
                      </a:r>
                      <a:endParaRPr sz="1200">
                        <a:solidFill>
                          <a:srgbClr val="FFFFFF"/>
                        </a:solidFill>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6666"/>
                    </a:solidFill>
                  </a:tcPr>
                </a:tc>
                <a:tc>
                  <a:txBody>
                    <a:bodyPr/>
                    <a:lstStyle/>
                    <a:p>
                      <a:pPr indent="0" lvl="0" marL="0" rtl="0" algn="ctr">
                        <a:lnSpc>
                          <a:spcPct val="115000"/>
                        </a:lnSpc>
                        <a:spcBef>
                          <a:spcPts val="0"/>
                        </a:spcBef>
                        <a:spcAft>
                          <a:spcPts val="0"/>
                        </a:spcAft>
                        <a:buNone/>
                      </a:pPr>
                      <a:r>
                        <a:rPr b="1" lang="it" sz="1200"/>
                        <a:t>Commit Score</a:t>
                      </a:r>
                      <a:endParaRPr b="1"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it" sz="1200"/>
                        <a:t>100%</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200"/>
                        <a:t>100%</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200"/>
                        <a:t>100%</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200"/>
                        <a:t>100%</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200"/>
                        <a:t>100%</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200"/>
                        <a:t>100%</a:t>
                      </a:r>
                      <a:endParaRPr sz="1200"/>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426" name="Google Shape;426;p64" title="Chart"/>
          <p:cNvPicPr preferRelativeResize="0"/>
          <p:nvPr/>
        </p:nvPicPr>
        <p:blipFill rotWithShape="1">
          <a:blip r:embed="rId3">
            <a:alphaModFix/>
          </a:blip>
          <a:srcRect b="5531" l="0" r="0" t="3493"/>
          <a:stretch/>
        </p:blipFill>
        <p:spPr>
          <a:xfrm>
            <a:off x="2664275" y="2828350"/>
            <a:ext cx="3815450" cy="20878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5"/>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it"/>
              <a:t>System Demo</a:t>
            </a:r>
            <a:endParaRPr b="1">
              <a:latin typeface="Source Sans 3"/>
              <a:ea typeface="Source Sans 3"/>
              <a:cs typeface="Source Sans 3"/>
              <a:sym typeface="Source Sans 3"/>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66"/>
          <p:cNvPicPr preferRelativeResize="0"/>
          <p:nvPr/>
        </p:nvPicPr>
        <p:blipFill rotWithShape="1">
          <a:blip r:embed="rId3">
            <a:alphaModFix/>
          </a:blip>
          <a:srcRect b="4306" l="0" r="0" t="0"/>
          <a:stretch/>
        </p:blipFill>
        <p:spPr>
          <a:xfrm>
            <a:off x="175800" y="800550"/>
            <a:ext cx="4320000" cy="3542401"/>
          </a:xfrm>
          <a:prstGeom prst="rect">
            <a:avLst/>
          </a:prstGeom>
          <a:noFill/>
          <a:ln cap="flat" cmpd="sng" w="19050">
            <a:solidFill>
              <a:srgbClr val="28BA0B"/>
            </a:solidFill>
            <a:prstDash val="solid"/>
            <a:round/>
            <a:headEnd len="sm" w="sm" type="none"/>
            <a:tailEnd len="sm" w="sm" type="none"/>
          </a:ln>
        </p:spPr>
      </p:pic>
      <p:pic>
        <p:nvPicPr>
          <p:cNvPr id="437" name="Google Shape;437;p66"/>
          <p:cNvPicPr preferRelativeResize="0"/>
          <p:nvPr/>
        </p:nvPicPr>
        <p:blipFill rotWithShape="1">
          <a:blip r:embed="rId4">
            <a:alphaModFix/>
          </a:blip>
          <a:srcRect b="2400" l="0" r="0" t="0"/>
          <a:stretch/>
        </p:blipFill>
        <p:spPr>
          <a:xfrm>
            <a:off x="4648198" y="627850"/>
            <a:ext cx="4320000" cy="3887999"/>
          </a:xfrm>
          <a:prstGeom prst="rect">
            <a:avLst/>
          </a:prstGeom>
          <a:noFill/>
          <a:ln cap="flat" cmpd="sng" w="19050">
            <a:solidFill>
              <a:srgbClr val="28BA0B"/>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67"/>
          <p:cNvPicPr preferRelativeResize="0"/>
          <p:nvPr/>
        </p:nvPicPr>
        <p:blipFill rotWithShape="1">
          <a:blip r:embed="rId3">
            <a:alphaModFix/>
          </a:blip>
          <a:srcRect b="2581" l="0" r="0" t="0"/>
          <a:stretch/>
        </p:blipFill>
        <p:spPr>
          <a:xfrm>
            <a:off x="175801" y="476550"/>
            <a:ext cx="4320000" cy="4190400"/>
          </a:xfrm>
          <a:prstGeom prst="rect">
            <a:avLst/>
          </a:prstGeom>
          <a:noFill/>
          <a:ln cap="flat" cmpd="sng" w="19050">
            <a:solidFill>
              <a:srgbClr val="28BA0B"/>
            </a:solidFill>
            <a:prstDash val="solid"/>
            <a:round/>
            <a:headEnd len="sm" w="sm" type="none"/>
            <a:tailEnd len="sm" w="sm" type="none"/>
          </a:ln>
        </p:spPr>
      </p:pic>
      <p:pic>
        <p:nvPicPr>
          <p:cNvPr id="443" name="Google Shape;443;p67"/>
          <p:cNvPicPr preferRelativeResize="0"/>
          <p:nvPr/>
        </p:nvPicPr>
        <p:blipFill rotWithShape="1">
          <a:blip r:embed="rId4">
            <a:alphaModFix/>
          </a:blip>
          <a:srcRect b="4843" l="0" r="0" t="0"/>
          <a:stretch/>
        </p:blipFill>
        <p:spPr>
          <a:xfrm>
            <a:off x="4648204" y="1124550"/>
            <a:ext cx="4320000" cy="2894400"/>
          </a:xfrm>
          <a:prstGeom prst="rect">
            <a:avLst/>
          </a:prstGeom>
          <a:noFill/>
          <a:ln cap="flat" cmpd="sng" w="19050">
            <a:solidFill>
              <a:srgbClr val="28BA0B"/>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68"/>
          <p:cNvPicPr preferRelativeResize="0"/>
          <p:nvPr/>
        </p:nvPicPr>
        <p:blipFill rotWithShape="1">
          <a:blip r:embed="rId3">
            <a:alphaModFix/>
          </a:blip>
          <a:srcRect b="4689" l="0" r="0" t="0"/>
          <a:stretch/>
        </p:blipFill>
        <p:spPr>
          <a:xfrm>
            <a:off x="175800" y="1340550"/>
            <a:ext cx="4320000" cy="2462400"/>
          </a:xfrm>
          <a:prstGeom prst="rect">
            <a:avLst/>
          </a:prstGeom>
          <a:noFill/>
          <a:ln cap="flat" cmpd="sng" w="19050">
            <a:solidFill>
              <a:srgbClr val="28BA0B"/>
            </a:solidFill>
            <a:prstDash val="solid"/>
            <a:round/>
            <a:headEnd len="sm" w="sm" type="none"/>
            <a:tailEnd len="sm" w="sm" type="none"/>
          </a:ln>
        </p:spPr>
      </p:pic>
      <p:pic>
        <p:nvPicPr>
          <p:cNvPr id="449" name="Google Shape;449;p68"/>
          <p:cNvPicPr preferRelativeResize="0"/>
          <p:nvPr/>
        </p:nvPicPr>
        <p:blipFill rotWithShape="1">
          <a:blip r:embed="rId4">
            <a:alphaModFix/>
          </a:blip>
          <a:srcRect b="12564" l="0" r="0" t="0"/>
          <a:stretch/>
        </p:blipFill>
        <p:spPr>
          <a:xfrm>
            <a:off x="4648200" y="378750"/>
            <a:ext cx="4320000" cy="2116800"/>
          </a:xfrm>
          <a:prstGeom prst="rect">
            <a:avLst/>
          </a:prstGeom>
          <a:noFill/>
          <a:ln cap="flat" cmpd="sng" w="19050">
            <a:solidFill>
              <a:srgbClr val="28BA0B"/>
            </a:solidFill>
            <a:prstDash val="solid"/>
            <a:round/>
            <a:headEnd len="sm" w="sm" type="none"/>
            <a:tailEnd len="sm" w="sm" type="none"/>
          </a:ln>
        </p:spPr>
      </p:pic>
      <p:pic>
        <p:nvPicPr>
          <p:cNvPr id="450" name="Google Shape;450;p68"/>
          <p:cNvPicPr preferRelativeResize="0"/>
          <p:nvPr/>
        </p:nvPicPr>
        <p:blipFill rotWithShape="1">
          <a:blip r:embed="rId5">
            <a:alphaModFix/>
          </a:blip>
          <a:srcRect b="5081" l="0" r="1166" t="9375"/>
          <a:stretch/>
        </p:blipFill>
        <p:spPr>
          <a:xfrm>
            <a:off x="4648200" y="2647950"/>
            <a:ext cx="4320000" cy="2116800"/>
          </a:xfrm>
          <a:prstGeom prst="rect">
            <a:avLst/>
          </a:prstGeom>
          <a:noFill/>
          <a:ln cap="flat" cmpd="sng" w="19050">
            <a:solidFill>
              <a:srgbClr val="28BA0B"/>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9"/>
          <p:cNvSpPr txBox="1"/>
          <p:nvPr/>
        </p:nvSpPr>
        <p:spPr>
          <a:xfrm>
            <a:off x="1182625" y="2511560"/>
            <a:ext cx="6867600" cy="8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000">
                <a:solidFill>
                  <a:schemeClr val="dk2"/>
                </a:solidFill>
                <a:latin typeface="Source Sans 3 Medium"/>
                <a:ea typeface="Source Sans 3 Medium"/>
                <a:cs typeface="Source Sans 3 Medium"/>
                <a:sym typeface="Source Sans 3 Medium"/>
              </a:rPr>
              <a:t>Project developed for the course of</a:t>
            </a:r>
            <a:endParaRPr sz="2000">
              <a:solidFill>
                <a:schemeClr val="dk2"/>
              </a:solidFill>
              <a:latin typeface="Source Sans 3 Medium"/>
              <a:ea typeface="Source Sans 3 Medium"/>
              <a:cs typeface="Source Sans 3 Medium"/>
              <a:sym typeface="Source Sans 3 Medium"/>
            </a:endParaRPr>
          </a:p>
          <a:p>
            <a:pPr indent="0" lvl="0" marL="0" rtl="0" algn="l">
              <a:spcBef>
                <a:spcPts val="0"/>
              </a:spcBef>
              <a:spcAft>
                <a:spcPts val="0"/>
              </a:spcAft>
              <a:buNone/>
            </a:pPr>
            <a:r>
              <a:rPr b="1" lang="it" sz="2000">
                <a:solidFill>
                  <a:srgbClr val="28BA0B"/>
                </a:solidFill>
                <a:latin typeface="Source Sans 3"/>
                <a:ea typeface="Source Sans 3"/>
                <a:cs typeface="Source Sans 3"/>
                <a:sym typeface="Source Sans 3"/>
              </a:rPr>
              <a:t>Laboratory of Advanced Programming</a:t>
            </a:r>
            <a:r>
              <a:rPr lang="it" sz="2000">
                <a:solidFill>
                  <a:schemeClr val="dk2"/>
                </a:solidFill>
                <a:latin typeface="Source Sans 3 Medium"/>
                <a:ea typeface="Source Sans 3 Medium"/>
                <a:cs typeface="Source Sans 3 Medium"/>
                <a:sym typeface="Source Sans 3 Medium"/>
              </a:rPr>
              <a:t> </a:t>
            </a:r>
            <a:endParaRPr sz="2000">
              <a:solidFill>
                <a:schemeClr val="dk2"/>
              </a:solidFill>
              <a:latin typeface="Source Sans 3 Medium"/>
              <a:ea typeface="Source Sans 3 Medium"/>
              <a:cs typeface="Source Sans 3 Medium"/>
              <a:sym typeface="Source Sans 3 Medium"/>
            </a:endParaRPr>
          </a:p>
          <a:p>
            <a:pPr indent="0" lvl="0" marL="0" rtl="0" algn="l">
              <a:spcBef>
                <a:spcPts val="0"/>
              </a:spcBef>
              <a:spcAft>
                <a:spcPts val="0"/>
              </a:spcAft>
              <a:buNone/>
            </a:pPr>
            <a:r>
              <a:rPr lang="it" sz="2000">
                <a:solidFill>
                  <a:schemeClr val="dk2"/>
                </a:solidFill>
                <a:latin typeface="Source Sans 3 Medium"/>
                <a:ea typeface="Source Sans 3 Medium"/>
                <a:cs typeface="Source Sans 3 Medium"/>
                <a:sym typeface="Source Sans 3 Medium"/>
              </a:rPr>
              <a:t>at </a:t>
            </a:r>
            <a:r>
              <a:rPr b="1" lang="it" sz="2000">
                <a:solidFill>
                  <a:srgbClr val="28BA0B"/>
                </a:solidFill>
                <a:latin typeface="Source Sans 3"/>
                <a:ea typeface="Source Sans 3"/>
                <a:cs typeface="Source Sans 3"/>
                <a:sym typeface="Source Sans 3"/>
              </a:rPr>
              <a:t>Sapienza University of Rome</a:t>
            </a:r>
            <a:r>
              <a:rPr b="1" lang="it" sz="2200">
                <a:solidFill>
                  <a:schemeClr val="dk2"/>
                </a:solidFill>
                <a:latin typeface="Source Sans 3"/>
                <a:ea typeface="Source Sans 3"/>
                <a:cs typeface="Source Sans 3"/>
                <a:sym typeface="Source Sans 3"/>
              </a:rPr>
              <a:t> </a:t>
            </a:r>
            <a:endParaRPr b="1" sz="2200">
              <a:solidFill>
                <a:schemeClr val="dk2"/>
              </a:solidFill>
              <a:latin typeface="Source Sans 3"/>
              <a:ea typeface="Source Sans 3"/>
              <a:cs typeface="Source Sans 3"/>
              <a:sym typeface="Source Sans 3"/>
            </a:endParaRPr>
          </a:p>
        </p:txBody>
      </p:sp>
      <p:sp>
        <p:nvSpPr>
          <p:cNvPr id="456" name="Google Shape;456;p69"/>
          <p:cNvSpPr txBox="1"/>
          <p:nvPr/>
        </p:nvSpPr>
        <p:spPr>
          <a:xfrm>
            <a:off x="1182625" y="3780214"/>
            <a:ext cx="2882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2000">
                <a:solidFill>
                  <a:schemeClr val="dk2"/>
                </a:solidFill>
                <a:latin typeface="Source Sans 3 Medium"/>
                <a:ea typeface="Source Sans 3 Medium"/>
                <a:cs typeface="Source Sans 3 Medium"/>
                <a:sym typeface="Source Sans 3 Medium"/>
              </a:rPr>
              <a:t>Valerio Di Stefano </a:t>
            </a:r>
            <a:endParaRPr i="1" sz="2000">
              <a:solidFill>
                <a:schemeClr val="dk2"/>
              </a:solidFill>
              <a:latin typeface="Source Sans 3 Medium"/>
              <a:ea typeface="Source Sans 3 Medium"/>
              <a:cs typeface="Source Sans 3 Medium"/>
              <a:sym typeface="Source Sans 3 Medium"/>
            </a:endParaRPr>
          </a:p>
          <a:p>
            <a:pPr indent="0" lvl="0" marL="0" rtl="0" algn="l">
              <a:spcBef>
                <a:spcPts val="0"/>
              </a:spcBef>
              <a:spcAft>
                <a:spcPts val="0"/>
              </a:spcAft>
              <a:buNone/>
            </a:pPr>
            <a:r>
              <a:rPr i="1" lang="it" sz="2000">
                <a:solidFill>
                  <a:schemeClr val="dk2"/>
                </a:solidFill>
                <a:latin typeface="Source Sans 3 Medium"/>
                <a:ea typeface="Source Sans 3 Medium"/>
                <a:cs typeface="Source Sans 3 Medium"/>
                <a:sym typeface="Source Sans 3 Medium"/>
              </a:rPr>
              <a:t>Giuseppe Prisco</a:t>
            </a:r>
            <a:endParaRPr i="1" sz="2000">
              <a:solidFill>
                <a:schemeClr val="dk2"/>
              </a:solidFill>
              <a:latin typeface="Source Sans 3 Medium"/>
              <a:ea typeface="Source Sans 3 Medium"/>
              <a:cs typeface="Source Sans 3 Medium"/>
              <a:sym typeface="Source Sans 3 Medium"/>
            </a:endParaRPr>
          </a:p>
        </p:txBody>
      </p:sp>
      <p:pic>
        <p:nvPicPr>
          <p:cNvPr id="457" name="Google Shape;457;p69"/>
          <p:cNvPicPr preferRelativeResize="0"/>
          <p:nvPr/>
        </p:nvPicPr>
        <p:blipFill>
          <a:blip r:embed="rId3">
            <a:alphaModFix/>
          </a:blip>
          <a:stretch>
            <a:fillRect/>
          </a:stretch>
        </p:blipFill>
        <p:spPr>
          <a:xfrm>
            <a:off x="5406130" y="1957777"/>
            <a:ext cx="3255792" cy="3172025"/>
          </a:xfrm>
          <a:prstGeom prst="rect">
            <a:avLst/>
          </a:prstGeom>
          <a:noFill/>
          <a:ln>
            <a:noFill/>
          </a:ln>
        </p:spPr>
      </p:pic>
      <p:pic>
        <p:nvPicPr>
          <p:cNvPr id="458" name="Google Shape;458;p69"/>
          <p:cNvPicPr preferRelativeResize="0"/>
          <p:nvPr/>
        </p:nvPicPr>
        <p:blipFill>
          <a:blip r:embed="rId4">
            <a:alphaModFix/>
          </a:blip>
          <a:stretch>
            <a:fillRect/>
          </a:stretch>
        </p:blipFill>
        <p:spPr>
          <a:xfrm>
            <a:off x="1836500" y="409225"/>
            <a:ext cx="5394001" cy="1864025"/>
          </a:xfrm>
          <a:prstGeom prst="rect">
            <a:avLst/>
          </a:prstGeom>
          <a:noFill/>
          <a:ln>
            <a:noFill/>
          </a:ln>
          <a:effectLst>
            <a:outerShdw blurRad="285750" rotWithShape="0" algn="bl">
              <a:srgbClr val="000000">
                <a:alpha val="5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it"/>
              <a:t>System Infrastructure</a:t>
            </a:r>
            <a:endParaRPr b="1">
              <a:latin typeface="Source Sans 3"/>
              <a:ea typeface="Source Sans 3"/>
              <a:cs typeface="Source Sans 3"/>
              <a:sym typeface="Source Sans 3"/>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idx="2" type="body"/>
          </p:nvPr>
        </p:nvSpPr>
        <p:spPr>
          <a:xfrm>
            <a:off x="4701491" y="497400"/>
            <a:ext cx="4577400" cy="414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t" sz="2400">
                <a:latin typeface="Source Sans 3"/>
                <a:ea typeface="Source Sans 3"/>
                <a:cs typeface="Source Sans 3"/>
                <a:sym typeface="Source Sans 3"/>
              </a:rPr>
              <a:t>Features</a:t>
            </a:r>
            <a:endParaRPr b="1" sz="2400">
              <a:latin typeface="Source Sans 3"/>
              <a:ea typeface="Source Sans 3"/>
              <a:cs typeface="Source Sans 3"/>
              <a:sym typeface="Source Sans 3"/>
            </a:endParaRPr>
          </a:p>
          <a:p>
            <a:pPr indent="-330200" lvl="0" marL="457200" rtl="0" algn="l">
              <a:spcBef>
                <a:spcPts val="500"/>
              </a:spcBef>
              <a:spcAft>
                <a:spcPts val="0"/>
              </a:spcAft>
              <a:buSzPts val="1600"/>
              <a:buFont typeface="Arial"/>
              <a:buChar char="●"/>
            </a:pPr>
            <a:r>
              <a:rPr lang="it" sz="1600">
                <a:latin typeface="Arial"/>
                <a:ea typeface="Arial"/>
                <a:cs typeface="Arial"/>
                <a:sym typeface="Arial"/>
              </a:rPr>
              <a:t>Express js as routing and middleware framework</a:t>
            </a:r>
            <a:endParaRPr sz="1600">
              <a:latin typeface="Arial"/>
              <a:ea typeface="Arial"/>
              <a:cs typeface="Arial"/>
              <a:sym typeface="Arial"/>
            </a:endParaRPr>
          </a:p>
          <a:p>
            <a:pPr indent="-330200" lvl="0" marL="457200" rtl="0" algn="l">
              <a:spcBef>
                <a:spcPts val="500"/>
              </a:spcBef>
              <a:spcAft>
                <a:spcPts val="0"/>
              </a:spcAft>
              <a:buSzPts val="1600"/>
              <a:buFont typeface="Arial"/>
              <a:buChar char="●"/>
            </a:pPr>
            <a:r>
              <a:rPr lang="it" sz="1600">
                <a:latin typeface="Arial"/>
                <a:ea typeface="Arial"/>
                <a:cs typeface="Arial"/>
                <a:sym typeface="Arial"/>
              </a:rPr>
              <a:t>User Registration and Login</a:t>
            </a:r>
            <a:endParaRPr sz="1600">
              <a:latin typeface="Arial"/>
              <a:ea typeface="Arial"/>
              <a:cs typeface="Arial"/>
              <a:sym typeface="Arial"/>
            </a:endParaRPr>
          </a:p>
          <a:p>
            <a:pPr indent="-330200" lvl="0" marL="457200" rtl="0" algn="l">
              <a:spcBef>
                <a:spcPts val="500"/>
              </a:spcBef>
              <a:spcAft>
                <a:spcPts val="0"/>
              </a:spcAft>
              <a:buSzPts val="1600"/>
              <a:buFont typeface="Arial"/>
              <a:buChar char="●"/>
            </a:pPr>
            <a:r>
              <a:rPr lang="it" sz="1600">
                <a:latin typeface="Arial"/>
                <a:ea typeface="Arial"/>
                <a:cs typeface="Arial"/>
                <a:sym typeface="Arial"/>
              </a:rPr>
              <a:t>Management of the User Profile</a:t>
            </a:r>
            <a:endParaRPr sz="1600">
              <a:latin typeface="Arial"/>
              <a:ea typeface="Arial"/>
              <a:cs typeface="Arial"/>
              <a:sym typeface="Arial"/>
            </a:endParaRPr>
          </a:p>
          <a:p>
            <a:pPr indent="-330200" lvl="0" marL="457200" rtl="0" algn="l">
              <a:spcBef>
                <a:spcPts val="500"/>
              </a:spcBef>
              <a:spcAft>
                <a:spcPts val="0"/>
              </a:spcAft>
              <a:buSzPts val="1600"/>
              <a:buFont typeface="Arial"/>
              <a:buChar char="●"/>
            </a:pPr>
            <a:r>
              <a:rPr lang="it" sz="1600">
                <a:latin typeface="Arial"/>
                <a:ea typeface="Arial"/>
                <a:cs typeface="Arial"/>
                <a:sym typeface="Arial"/>
              </a:rPr>
              <a:t>Chat-BOT</a:t>
            </a:r>
            <a:endParaRPr sz="1600">
              <a:latin typeface="Arial"/>
              <a:ea typeface="Arial"/>
              <a:cs typeface="Arial"/>
              <a:sym typeface="Arial"/>
            </a:endParaRPr>
          </a:p>
          <a:p>
            <a:pPr indent="-330200" lvl="0" marL="457200" rtl="0" algn="l">
              <a:spcBef>
                <a:spcPts val="500"/>
              </a:spcBef>
              <a:spcAft>
                <a:spcPts val="0"/>
              </a:spcAft>
              <a:buSzPts val="1600"/>
              <a:buFont typeface="Arial"/>
              <a:buChar char="●"/>
            </a:pPr>
            <a:r>
              <a:rPr lang="it" sz="1600">
                <a:latin typeface="Arial"/>
                <a:ea typeface="Arial"/>
                <a:cs typeface="Arial"/>
                <a:sym typeface="Arial"/>
              </a:rPr>
              <a:t>Recipe discovery service</a:t>
            </a:r>
            <a:endParaRPr sz="1600">
              <a:latin typeface="Arial"/>
              <a:ea typeface="Arial"/>
              <a:cs typeface="Arial"/>
              <a:sym typeface="Arial"/>
            </a:endParaRPr>
          </a:p>
          <a:p>
            <a:pPr indent="-330200" lvl="0" marL="457200" rtl="0" algn="l">
              <a:spcBef>
                <a:spcPts val="500"/>
              </a:spcBef>
              <a:spcAft>
                <a:spcPts val="0"/>
              </a:spcAft>
              <a:buSzPts val="1600"/>
              <a:buFont typeface="Arial"/>
              <a:buChar char="●"/>
            </a:pPr>
            <a:r>
              <a:rPr lang="it" sz="1600">
                <a:latin typeface="Arial"/>
                <a:ea typeface="Arial"/>
                <a:cs typeface="Arial"/>
                <a:sym typeface="Arial"/>
              </a:rPr>
              <a:t>Ingredient information visualization</a:t>
            </a:r>
            <a:endParaRPr sz="1600">
              <a:latin typeface="Arial"/>
              <a:ea typeface="Arial"/>
              <a:cs typeface="Arial"/>
              <a:sym typeface="Arial"/>
            </a:endParaRPr>
          </a:p>
        </p:txBody>
      </p:sp>
      <p:sp>
        <p:nvSpPr>
          <p:cNvPr id="96" name="Google Shape;96;p19"/>
          <p:cNvSpPr txBox="1"/>
          <p:nvPr>
            <p:ph type="title"/>
          </p:nvPr>
        </p:nvSpPr>
        <p:spPr>
          <a:xfrm>
            <a:off x="43600" y="1076919"/>
            <a:ext cx="44889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t>Webapp</a:t>
            </a:r>
            <a:endParaRPr/>
          </a:p>
          <a:p>
            <a:pPr indent="0" lvl="0" marL="0" rtl="0" algn="ctr">
              <a:spcBef>
                <a:spcPts val="0"/>
              </a:spcBef>
              <a:spcAft>
                <a:spcPts val="0"/>
              </a:spcAft>
              <a:buNone/>
            </a:pPr>
            <a:r>
              <a:rPr lang="it"/>
              <a:t>Container</a:t>
            </a:r>
            <a:endParaRPr sz="3900"/>
          </a:p>
        </p:txBody>
      </p:sp>
      <p:sp>
        <p:nvSpPr>
          <p:cNvPr id="97" name="Google Shape;97;p19"/>
          <p:cNvSpPr txBox="1"/>
          <p:nvPr>
            <p:ph idx="1" type="subTitle"/>
          </p:nvPr>
        </p:nvSpPr>
        <p:spPr>
          <a:xfrm>
            <a:off x="43625" y="2769444"/>
            <a:ext cx="4488900" cy="1417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it" sz="1800">
                <a:latin typeface="Arial"/>
                <a:ea typeface="Arial"/>
                <a:cs typeface="Arial"/>
                <a:sym typeface="Arial"/>
              </a:rPr>
              <a:t>I</a:t>
            </a:r>
            <a:r>
              <a:rPr lang="it" sz="1800">
                <a:latin typeface="Arial"/>
                <a:ea typeface="Arial"/>
                <a:cs typeface="Arial"/>
                <a:sym typeface="Arial"/>
              </a:rPr>
              <a:t>t is the main container of the system, based on Node.js, which contains the majority of the core functionalities of the application</a:t>
            </a:r>
            <a:endParaRPr sz="18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43600" y="1385575"/>
            <a:ext cx="44889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t>Calendar Container</a:t>
            </a:r>
            <a:endParaRPr sz="3900"/>
          </a:p>
        </p:txBody>
      </p:sp>
      <p:sp>
        <p:nvSpPr>
          <p:cNvPr id="103" name="Google Shape;103;p20"/>
          <p:cNvSpPr txBox="1"/>
          <p:nvPr>
            <p:ph idx="1" type="subTitle"/>
          </p:nvPr>
        </p:nvSpPr>
        <p:spPr>
          <a:xfrm>
            <a:off x="265500" y="3048318"/>
            <a:ext cx="4045200" cy="12351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lang="it" sz="1800">
                <a:latin typeface="Arial"/>
                <a:ea typeface="Arial"/>
                <a:cs typeface="Arial"/>
                <a:sym typeface="Arial"/>
              </a:rPr>
              <a:t>It is the container employed to serve the Google Calendar microservice</a:t>
            </a:r>
            <a:endParaRPr sz="1800">
              <a:latin typeface="Arial"/>
              <a:ea typeface="Arial"/>
              <a:cs typeface="Arial"/>
              <a:sym typeface="Arial"/>
            </a:endParaRPr>
          </a:p>
          <a:p>
            <a:pPr indent="0" lvl="0" marL="0" rtl="0" algn="ctr">
              <a:lnSpc>
                <a:spcPct val="115000"/>
              </a:lnSpc>
              <a:spcBef>
                <a:spcPts val="0"/>
              </a:spcBef>
              <a:spcAft>
                <a:spcPts val="0"/>
              </a:spcAft>
              <a:buClr>
                <a:schemeClr val="dk2"/>
              </a:buClr>
              <a:buSzPts val="1100"/>
              <a:buFont typeface="Arial"/>
              <a:buNone/>
            </a:pPr>
            <a:r>
              <a:t/>
            </a:r>
            <a:endParaRPr sz="1800">
              <a:latin typeface="Arial"/>
              <a:ea typeface="Arial"/>
              <a:cs typeface="Arial"/>
              <a:sym typeface="Arial"/>
            </a:endParaRPr>
          </a:p>
        </p:txBody>
      </p:sp>
      <p:sp>
        <p:nvSpPr>
          <p:cNvPr id="104" name="Google Shape;104;p20"/>
          <p:cNvSpPr txBox="1"/>
          <p:nvPr>
            <p:ph idx="2" type="body"/>
          </p:nvPr>
        </p:nvSpPr>
        <p:spPr>
          <a:xfrm>
            <a:off x="4709004" y="497400"/>
            <a:ext cx="4205100" cy="414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t" sz="2400">
                <a:latin typeface="Source Sans 3"/>
                <a:ea typeface="Source Sans 3"/>
                <a:cs typeface="Source Sans 3"/>
                <a:sym typeface="Source Sans 3"/>
              </a:rPr>
              <a:t>Feature</a:t>
            </a:r>
            <a:r>
              <a:rPr b="1" lang="it" sz="2400">
                <a:latin typeface="Source Sans 3"/>
                <a:ea typeface="Source Sans 3"/>
                <a:cs typeface="Source Sans 3"/>
                <a:sym typeface="Source Sans 3"/>
              </a:rPr>
              <a:t>s</a:t>
            </a:r>
            <a:endParaRPr b="1" sz="2400">
              <a:latin typeface="Source Sans 3"/>
              <a:ea typeface="Source Sans 3"/>
              <a:cs typeface="Source Sans 3"/>
              <a:sym typeface="Source Sans 3"/>
            </a:endParaRPr>
          </a:p>
          <a:p>
            <a:pPr indent="-330200" lvl="0" marL="457200" rtl="0" algn="l">
              <a:spcBef>
                <a:spcPts val="500"/>
              </a:spcBef>
              <a:spcAft>
                <a:spcPts val="0"/>
              </a:spcAft>
              <a:buSzPts val="1600"/>
              <a:buFont typeface="Arial"/>
              <a:buChar char="●"/>
            </a:pPr>
            <a:r>
              <a:rPr lang="it" sz="1600">
                <a:latin typeface="Arial"/>
                <a:ea typeface="Arial"/>
                <a:cs typeface="Arial"/>
                <a:sym typeface="Arial"/>
              </a:rPr>
              <a:t>Create a Google Calendar</a:t>
            </a:r>
            <a:endParaRPr sz="1600">
              <a:latin typeface="Arial"/>
              <a:ea typeface="Arial"/>
              <a:cs typeface="Arial"/>
              <a:sym typeface="Arial"/>
            </a:endParaRPr>
          </a:p>
          <a:p>
            <a:pPr indent="-330200" lvl="0" marL="457200" rtl="0" algn="l">
              <a:spcBef>
                <a:spcPts val="500"/>
              </a:spcBef>
              <a:spcAft>
                <a:spcPts val="0"/>
              </a:spcAft>
              <a:buSzPts val="1600"/>
              <a:buFont typeface="Arial"/>
              <a:buChar char="●"/>
            </a:pPr>
            <a:r>
              <a:rPr lang="it" sz="1600">
                <a:latin typeface="Arial"/>
                <a:ea typeface="Arial"/>
                <a:cs typeface="Arial"/>
                <a:sym typeface="Arial"/>
              </a:rPr>
              <a:t>Delete the Calendar from the system</a:t>
            </a:r>
            <a:endParaRPr sz="1600">
              <a:latin typeface="Arial"/>
              <a:ea typeface="Arial"/>
              <a:cs typeface="Arial"/>
              <a:sym typeface="Arial"/>
            </a:endParaRPr>
          </a:p>
          <a:p>
            <a:pPr indent="-330200" lvl="0" marL="457200" rtl="0" algn="l">
              <a:spcBef>
                <a:spcPts val="500"/>
              </a:spcBef>
              <a:spcAft>
                <a:spcPts val="0"/>
              </a:spcAft>
              <a:buSzPts val="1600"/>
              <a:buFont typeface="Arial"/>
              <a:buChar char="●"/>
            </a:pPr>
            <a:r>
              <a:rPr lang="it" sz="1600">
                <a:latin typeface="Arial"/>
                <a:ea typeface="Arial"/>
                <a:cs typeface="Arial"/>
                <a:sym typeface="Arial"/>
              </a:rPr>
              <a:t>Create an Event for a specific recipe and insert it in the Calendar</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43600" y="1385575"/>
            <a:ext cx="44889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t>CouchDB Container</a:t>
            </a:r>
            <a:endParaRPr sz="3900"/>
          </a:p>
        </p:txBody>
      </p:sp>
      <p:sp>
        <p:nvSpPr>
          <p:cNvPr id="110" name="Google Shape;110;p21"/>
          <p:cNvSpPr txBox="1"/>
          <p:nvPr>
            <p:ph idx="1" type="subTitle"/>
          </p:nvPr>
        </p:nvSpPr>
        <p:spPr>
          <a:xfrm>
            <a:off x="265500" y="3048318"/>
            <a:ext cx="4045200" cy="12351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lang="it" sz="1800">
                <a:latin typeface="Arial"/>
                <a:ea typeface="Arial"/>
                <a:cs typeface="Arial"/>
                <a:sym typeface="Arial"/>
              </a:rPr>
              <a:t>It is the container used as the persistent layer of our system</a:t>
            </a:r>
            <a:endParaRPr sz="1800">
              <a:latin typeface="Arial"/>
              <a:ea typeface="Arial"/>
              <a:cs typeface="Arial"/>
              <a:sym typeface="Arial"/>
            </a:endParaRPr>
          </a:p>
          <a:p>
            <a:pPr indent="0" lvl="0" marL="0" rtl="0" algn="ctr">
              <a:lnSpc>
                <a:spcPct val="115000"/>
              </a:lnSpc>
              <a:spcBef>
                <a:spcPts val="0"/>
              </a:spcBef>
              <a:spcAft>
                <a:spcPts val="0"/>
              </a:spcAft>
              <a:buClr>
                <a:schemeClr val="dk2"/>
              </a:buClr>
              <a:buSzPts val="1100"/>
              <a:buFont typeface="Arial"/>
              <a:buNone/>
            </a:pPr>
            <a:r>
              <a:t/>
            </a:r>
            <a:endParaRPr sz="1800">
              <a:latin typeface="Arial"/>
              <a:ea typeface="Arial"/>
              <a:cs typeface="Arial"/>
              <a:sym typeface="Arial"/>
            </a:endParaRPr>
          </a:p>
        </p:txBody>
      </p:sp>
      <p:sp>
        <p:nvSpPr>
          <p:cNvPr id="111" name="Google Shape;111;p21"/>
          <p:cNvSpPr txBox="1"/>
          <p:nvPr>
            <p:ph idx="2" type="body"/>
          </p:nvPr>
        </p:nvSpPr>
        <p:spPr>
          <a:xfrm>
            <a:off x="4709004" y="497400"/>
            <a:ext cx="4205100" cy="414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t" sz="2400">
                <a:latin typeface="Source Sans 3"/>
                <a:ea typeface="Source Sans 3"/>
                <a:cs typeface="Source Sans 3"/>
                <a:sym typeface="Source Sans 3"/>
              </a:rPr>
              <a:t>Feature</a:t>
            </a:r>
            <a:r>
              <a:rPr b="1" lang="it" sz="2400">
                <a:latin typeface="Source Sans 3"/>
                <a:ea typeface="Source Sans 3"/>
                <a:cs typeface="Source Sans 3"/>
                <a:sym typeface="Source Sans 3"/>
              </a:rPr>
              <a:t>s</a:t>
            </a:r>
            <a:endParaRPr b="1" sz="2400">
              <a:latin typeface="Source Sans 3"/>
              <a:ea typeface="Source Sans 3"/>
              <a:cs typeface="Source Sans 3"/>
              <a:sym typeface="Source Sans 3"/>
            </a:endParaRPr>
          </a:p>
          <a:p>
            <a:pPr indent="-330200" lvl="0" marL="457200" rtl="0" algn="l">
              <a:spcBef>
                <a:spcPts val="500"/>
              </a:spcBef>
              <a:spcAft>
                <a:spcPts val="0"/>
              </a:spcAft>
              <a:buSzPts val="1600"/>
              <a:buFont typeface="Arial"/>
              <a:buChar char="●"/>
            </a:pPr>
            <a:r>
              <a:rPr lang="it" sz="1600">
                <a:latin typeface="Arial"/>
                <a:ea typeface="Arial"/>
                <a:cs typeface="Arial"/>
                <a:sym typeface="Arial"/>
              </a:rPr>
              <a:t>Document-based database</a:t>
            </a:r>
            <a:endParaRPr sz="1600">
              <a:latin typeface="Arial"/>
              <a:ea typeface="Arial"/>
              <a:cs typeface="Arial"/>
              <a:sym typeface="Arial"/>
            </a:endParaRPr>
          </a:p>
          <a:p>
            <a:pPr indent="-330200" lvl="0" marL="457200" rtl="0" algn="l">
              <a:spcBef>
                <a:spcPts val="500"/>
              </a:spcBef>
              <a:spcAft>
                <a:spcPts val="0"/>
              </a:spcAft>
              <a:buSzPts val="1600"/>
              <a:buFont typeface="Arial"/>
              <a:buChar char="●"/>
            </a:pPr>
            <a:r>
              <a:rPr lang="it" sz="1600">
                <a:latin typeface="Arial"/>
                <a:ea typeface="Arial"/>
                <a:cs typeface="Arial"/>
                <a:sym typeface="Arial"/>
              </a:rPr>
              <a:t>Documents represented as Json files</a:t>
            </a:r>
            <a:endParaRPr sz="1600">
              <a:latin typeface="Arial"/>
              <a:ea typeface="Arial"/>
              <a:cs typeface="Arial"/>
              <a:sym typeface="Arial"/>
            </a:endParaRPr>
          </a:p>
          <a:p>
            <a:pPr indent="-330200" lvl="0" marL="457200" rtl="0" algn="l">
              <a:spcBef>
                <a:spcPts val="500"/>
              </a:spcBef>
              <a:spcAft>
                <a:spcPts val="0"/>
              </a:spcAft>
              <a:buSzPts val="1600"/>
              <a:buFont typeface="Arial"/>
              <a:buChar char="●"/>
            </a:pPr>
            <a:r>
              <a:rPr lang="it" sz="1600">
                <a:latin typeface="Arial"/>
                <a:ea typeface="Arial"/>
                <a:cs typeface="Arial"/>
                <a:sym typeface="Arial"/>
              </a:rPr>
              <a:t>Management of a replica set to provide replication</a:t>
            </a:r>
            <a:endParaRPr sz="1600">
              <a:latin typeface="Arial"/>
              <a:ea typeface="Arial"/>
              <a:cs typeface="Arial"/>
              <a:sym typeface="Arial"/>
            </a:endParaRPr>
          </a:p>
          <a:p>
            <a:pPr indent="-330200" lvl="0" marL="457200" rtl="0" algn="l">
              <a:spcBef>
                <a:spcPts val="500"/>
              </a:spcBef>
              <a:spcAft>
                <a:spcPts val="0"/>
              </a:spcAft>
              <a:buSzPts val="1600"/>
              <a:buFont typeface="Arial"/>
              <a:buChar char="●"/>
            </a:pPr>
            <a:r>
              <a:rPr lang="it" sz="1600">
                <a:latin typeface="Arial"/>
                <a:ea typeface="Arial"/>
                <a:cs typeface="Arial"/>
                <a:sym typeface="Arial"/>
              </a:rPr>
              <a:t>Store data related to users</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